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9"/>
  </p:notesMasterIdLst>
  <p:sldIdLst>
    <p:sldId id="30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70" r:id="rId10"/>
    <p:sldId id="271" r:id="rId11"/>
    <p:sldId id="274" r:id="rId12"/>
    <p:sldId id="275" r:id="rId13"/>
    <p:sldId id="276" r:id="rId14"/>
    <p:sldId id="277" r:id="rId15"/>
    <p:sldId id="308" r:id="rId16"/>
    <p:sldId id="279" r:id="rId17"/>
    <p:sldId id="282" r:id="rId18"/>
    <p:sldId id="309" r:id="rId19"/>
    <p:sldId id="284" r:id="rId20"/>
    <p:sldId id="310" r:id="rId21"/>
    <p:sldId id="312" r:id="rId22"/>
    <p:sldId id="313" r:id="rId23"/>
    <p:sldId id="314" r:id="rId24"/>
    <p:sldId id="286" r:id="rId25"/>
    <p:sldId id="307" r:id="rId26"/>
    <p:sldId id="296" r:id="rId27"/>
    <p:sldId id="304" r:id="rId2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3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D419C-A24D-4E51-A058-D7A6B69FAF57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160AC-E8D5-4FF5-8950-5F7A4AB3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3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246009"/>
            <a:ext cx="8255000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37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8226" y="306146"/>
            <a:ext cx="5767546" cy="516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779119" y="2032099"/>
            <a:ext cx="7235825" cy="658202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</a:pPr>
            <a:r>
              <a:rPr lang="kk-KZ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Аминдер:</a:t>
            </a:r>
            <a:r>
              <a:rPr lang="kk-KZ" sz="1800" spc="33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амин тобының негізділігі және </a:t>
            </a:r>
            <a:r>
              <a:rPr lang="kk-KZ" sz="1800" spc="-235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нуклеофилділігі, амин</a:t>
            </a:r>
            <a:r>
              <a:rPr lang="kk-KZ" sz="1800" spc="32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тобының</a:t>
            </a:r>
            <a:r>
              <a:rPr lang="kk-KZ" sz="1800" spc="325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қатысуымен жүретін</a:t>
            </a:r>
            <a:r>
              <a:rPr lang="kk-KZ" sz="1800" spc="-25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реакциялар. </a:t>
            </a:r>
            <a:endParaRPr lang="ru-RU" sz="18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9022" y="3036537"/>
            <a:ext cx="8520112" cy="7921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., </a:t>
            </a:r>
            <a:r>
              <a:rPr lang="kk-KZ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1866311" y="322984"/>
            <a:ext cx="5455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0" y="104278"/>
            <a:ext cx="1227755" cy="1353568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5" y="137683"/>
            <a:ext cx="1286759" cy="12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3515595" y="1513434"/>
            <a:ext cx="129921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70" dirty="0">
                <a:latin typeface="+mn-lt"/>
              </a:rPr>
              <a:t>Д</a:t>
            </a:r>
            <a:r>
              <a:rPr lang="en-US" sz="2400" b="1" spc="-70" dirty="0">
                <a:latin typeface="+mn-lt"/>
              </a:rPr>
              <a:t>ə</a:t>
            </a:r>
            <a:r>
              <a:rPr lang="ru-RU" sz="2400" b="1" spc="-70" dirty="0" err="1">
                <a:latin typeface="+mn-lt"/>
              </a:rPr>
              <a:t>ріс</a:t>
            </a:r>
            <a:r>
              <a:rPr lang="ru-RU" sz="2400" b="1" spc="-45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1</a:t>
            </a:r>
            <a:r>
              <a:rPr lang="kk-KZ" sz="2400" b="1" dirty="0">
                <a:latin typeface="+mn-lt"/>
              </a:rPr>
              <a:t>2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093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624" y="251252"/>
            <a:ext cx="3255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Нитрилдерді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тотықсыздандыру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25" y="666751"/>
            <a:ext cx="4861775" cy="457200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492377" y="1697989"/>
            <a:ext cx="31515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Оксимдерді</a:t>
            </a:r>
            <a:r>
              <a:rPr sz="16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тотықсыздандыру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3287"/>
              </p:ext>
            </p:extLst>
          </p:nvPr>
        </p:nvGraphicFramePr>
        <p:xfrm>
          <a:off x="518827" y="2266950"/>
          <a:ext cx="5668124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446847" imgH="2342664" progId="ChemDraw.Document.6.0">
                  <p:embed/>
                </p:oleObj>
              </mc:Choice>
              <mc:Fallback>
                <p:oleObj name="CS ChemDraw Drawing" r:id="rId3" imgW="5446847" imgH="23426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827" y="2266950"/>
                        <a:ext cx="5668124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7E5526-4DD7-1733-EE45-C9C72DE037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10</a:t>
            </a:fld>
            <a:endParaRPr lang="ru-K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684366"/>
            <a:ext cx="4302952" cy="3629649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478572" y="308206"/>
            <a:ext cx="3027045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 err="1">
                <a:solidFill>
                  <a:srgbClr val="FF0000"/>
                </a:solidFill>
                <a:latin typeface="Arial"/>
                <a:cs typeface="Arial"/>
              </a:rPr>
              <a:t>Амидтерді</a:t>
            </a:r>
            <a:r>
              <a:rPr sz="1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FF0000"/>
                </a:solidFill>
                <a:latin typeface="Arial"/>
                <a:cs typeface="Arial"/>
              </a:rPr>
              <a:t>тотықсыздандыру</a:t>
            </a:r>
            <a:endParaRPr lang="ru-RU" sz="1600" b="1" spc="-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400" spc="-10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37191"/>
            <a:ext cx="3548245" cy="1524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90707" y="971550"/>
            <a:ext cx="2337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 err="1">
                <a:latin typeface="Arial"/>
                <a:cs typeface="Arial"/>
              </a:rPr>
              <a:t>Сутек</a:t>
            </a:r>
            <a:r>
              <a:rPr lang="ru-RU" sz="1600" spc="-10" dirty="0">
                <a:latin typeface="Arial"/>
                <a:cs typeface="Arial"/>
              </a:rPr>
              <a:t> доноры – </a:t>
            </a:r>
            <a:r>
              <a:rPr lang="en-US" sz="1600" b="1" spc="-10" dirty="0">
                <a:latin typeface="Arial"/>
                <a:cs typeface="Arial"/>
              </a:rPr>
              <a:t>LiAlH</a:t>
            </a:r>
            <a:r>
              <a:rPr lang="en-US" sz="1600" b="1" spc="-10" baseline="-25000" dirty="0">
                <a:latin typeface="Arial"/>
                <a:cs typeface="Arial"/>
              </a:rPr>
              <a:t>4</a:t>
            </a:r>
            <a:endParaRPr lang="en-US" sz="1600" b="1" baseline="-25000" dirty="0">
              <a:latin typeface="Arial"/>
              <a:cs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858B85-0CCF-B729-E515-65953D0A5F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11</a:t>
            </a:fld>
            <a:endParaRPr lang="ru-K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285750"/>
            <a:ext cx="51073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0B5394"/>
                </a:solidFill>
                <a:latin typeface="Arial"/>
                <a:cs typeface="Arial"/>
              </a:rPr>
              <a:t>5.</a:t>
            </a:r>
            <a:r>
              <a:rPr sz="1400" b="1" i="1" spc="-25" dirty="0">
                <a:solidFill>
                  <a:srgbClr val="0B5394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B5394"/>
                </a:solidFill>
                <a:latin typeface="Arial"/>
                <a:cs typeface="Arial"/>
              </a:rPr>
              <a:t>Альдегид</a:t>
            </a:r>
            <a:r>
              <a:rPr sz="1400" b="1" i="1" spc="-25" dirty="0">
                <a:solidFill>
                  <a:srgbClr val="0B5394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B5394"/>
                </a:solidFill>
                <a:latin typeface="Arial"/>
                <a:cs typeface="Arial"/>
              </a:rPr>
              <a:t>пен</a:t>
            </a:r>
            <a:r>
              <a:rPr sz="1400" b="1" i="1" spc="-25" dirty="0">
                <a:solidFill>
                  <a:srgbClr val="0B5394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B5394"/>
                </a:solidFill>
                <a:latin typeface="Arial"/>
                <a:cs typeface="Arial"/>
              </a:rPr>
              <a:t>аминдердің</a:t>
            </a:r>
            <a:r>
              <a:rPr sz="1400" b="1" i="1" spc="-25" dirty="0">
                <a:solidFill>
                  <a:srgbClr val="0B5394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B5394"/>
                </a:solidFill>
                <a:latin typeface="Arial"/>
                <a:cs typeface="Arial"/>
              </a:rPr>
              <a:t>конденсациясы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926984"/>
              </p:ext>
            </p:extLst>
          </p:nvPr>
        </p:nvGraphicFramePr>
        <p:xfrm>
          <a:off x="402000" y="819150"/>
          <a:ext cx="6840690" cy="246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39084" imgH="1984485" progId="ChemDraw.Document.6.0">
                  <p:embed/>
                </p:oleObj>
              </mc:Choice>
              <mc:Fallback>
                <p:oleObj name="CS ChemDraw Drawing" r:id="rId2" imgW="5639084" imgH="19844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2000" y="819150"/>
                        <a:ext cx="6840690" cy="2460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BD6E6D-8361-E308-9D69-7C84E4C4A5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12</a:t>
            </a:fld>
            <a:endParaRPr lang="ru-K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04" y="182772"/>
            <a:ext cx="50412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Амин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тобының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негізділігі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5" dirty="0" err="1">
                <a:solidFill>
                  <a:srgbClr val="FF0000"/>
                </a:solidFill>
              </a:rPr>
              <a:t>жəне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5" dirty="0" err="1">
                <a:solidFill>
                  <a:srgbClr val="FF0000"/>
                </a:solidFill>
              </a:rPr>
              <a:t>нуклеофилділігі</a:t>
            </a:r>
            <a:r>
              <a:rPr spc="-5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150" y="703550"/>
            <a:ext cx="5657849" cy="1207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8200" y="2720119"/>
            <a:ext cx="6716395" cy="88126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650"/>
              </a:lnSpc>
              <a:spcBef>
                <a:spcPts val="180"/>
              </a:spcBef>
            </a:pP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Аминдердің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5" dirty="0">
                <a:latin typeface="Calibri" panose="020F0502020204030204" pitchFamily="34" charset="0"/>
                <a:cs typeface="Calibri" panose="020F0502020204030204" pitchFamily="34" charset="0"/>
              </a:rPr>
              <a:t>қасиеттерінің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5" dirty="0">
                <a:latin typeface="Calibri" panose="020F0502020204030204" pitchFamily="34" charset="0"/>
                <a:cs typeface="Calibri" panose="020F0502020204030204" pitchFamily="34" charset="0"/>
              </a:rPr>
              <a:t>көбісі</a:t>
            </a:r>
            <a:r>
              <a:rPr sz="1400" spc="3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азоттың</a:t>
            </a:r>
            <a:r>
              <a:rPr sz="1400" b="1" i="1" spc="37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электрондары 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протонмен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жұптасуға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тырысатымен</a:t>
            </a:r>
            <a:r>
              <a:rPr sz="1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анықталады,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осыған</a:t>
            </a:r>
            <a:r>
              <a:rPr sz="1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sz="1400" spc="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олар </a:t>
            </a:r>
            <a:r>
              <a:rPr sz="1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5" dirty="0">
                <a:solidFill>
                  <a:srgbClr val="37761C"/>
                </a:solidFill>
                <a:latin typeface="Arial"/>
                <a:cs typeface="Arial"/>
              </a:rPr>
              <a:t>НЕГІЗ</a:t>
            </a:r>
            <a:r>
              <a:rPr sz="1400" b="1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саналады</a:t>
            </a:r>
            <a:r>
              <a:rPr sz="1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40" dirty="0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sz="14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молекуланың</a:t>
            </a:r>
            <a:r>
              <a:rPr sz="1400" spc="3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электронтапшылықты 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атомымен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жұптасады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MS PGothic"/>
                <a:cs typeface="MS PGothic"/>
              </a:rPr>
              <a:t>⇒</a:t>
            </a:r>
            <a:r>
              <a:rPr sz="1400" spc="5" dirty="0">
                <a:latin typeface="MS PGothic"/>
                <a:cs typeface="MS PGothic"/>
              </a:rPr>
              <a:t> </a:t>
            </a:r>
            <a:r>
              <a:rPr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сондықтан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sz="1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5" dirty="0">
                <a:solidFill>
                  <a:srgbClr val="37761C"/>
                </a:solidFill>
                <a:latin typeface="Arial"/>
                <a:cs typeface="Arial"/>
              </a:rPr>
              <a:t>НУКЛЕОФИЛДІ</a:t>
            </a:r>
            <a:r>
              <a:rPr sz="1400" b="1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761C"/>
                </a:solidFill>
                <a:latin typeface="Arial"/>
                <a:cs typeface="Arial"/>
              </a:rPr>
              <a:t>РЕАГЕНТ</a:t>
            </a:r>
            <a:r>
              <a:rPr sz="1400" b="1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ретінде </a:t>
            </a:r>
            <a:r>
              <a:rPr sz="14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қарастырылады.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900" y="1010087"/>
            <a:ext cx="3498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74E13"/>
                </a:solidFill>
                <a:latin typeface="Arial"/>
                <a:cs typeface="Arial"/>
              </a:rPr>
              <a:t>sp</a:t>
            </a:r>
            <a:r>
              <a:rPr sz="1350" b="1" baseline="30864" dirty="0">
                <a:solidFill>
                  <a:srgbClr val="274E13"/>
                </a:solidFill>
                <a:latin typeface="Arial"/>
                <a:cs typeface="Arial"/>
              </a:rPr>
              <a:t>3</a:t>
            </a:r>
            <a:endParaRPr sz="1350" baseline="3086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5175" y="1010087"/>
            <a:ext cx="3498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74E13"/>
                </a:solidFill>
                <a:latin typeface="Arial"/>
                <a:cs typeface="Arial"/>
              </a:rPr>
              <a:t>sp</a:t>
            </a:r>
            <a:r>
              <a:rPr sz="1350" b="1" baseline="30864" dirty="0">
                <a:solidFill>
                  <a:srgbClr val="274E13"/>
                </a:solidFill>
                <a:latin typeface="Arial"/>
                <a:cs typeface="Arial"/>
              </a:rPr>
              <a:t>3</a:t>
            </a:r>
            <a:endParaRPr sz="1350" baseline="3086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3450" y="1010087"/>
            <a:ext cx="3498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74E13"/>
                </a:solidFill>
                <a:latin typeface="Arial"/>
                <a:cs typeface="Arial"/>
              </a:rPr>
              <a:t>sp</a:t>
            </a:r>
            <a:r>
              <a:rPr sz="1350" b="1" baseline="30864" dirty="0">
                <a:solidFill>
                  <a:srgbClr val="274E13"/>
                </a:solidFill>
                <a:latin typeface="Arial"/>
                <a:cs typeface="Arial"/>
              </a:rPr>
              <a:t>3</a:t>
            </a:r>
            <a:endParaRPr sz="1350" baseline="3086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5525" y="1010087"/>
            <a:ext cx="3498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74E13"/>
                </a:solidFill>
                <a:latin typeface="Arial"/>
                <a:cs typeface="Arial"/>
              </a:rPr>
              <a:t>sp</a:t>
            </a:r>
            <a:r>
              <a:rPr sz="1350" b="1" baseline="30864" dirty="0">
                <a:solidFill>
                  <a:srgbClr val="274E13"/>
                </a:solidFill>
                <a:latin typeface="Arial"/>
                <a:cs typeface="Arial"/>
              </a:rPr>
              <a:t>3</a:t>
            </a:r>
            <a:endParaRPr sz="1350" baseline="3086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9575" y="2054629"/>
            <a:ext cx="556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alibri" panose="020F0502020204030204" pitchFamily="34" charset="0"/>
                <a:cs typeface="Calibri" panose="020F0502020204030204" pitchFamily="34" charset="0"/>
              </a:rPr>
              <a:t>аммиак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8500" y="2054629"/>
            <a:ext cx="1094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 panose="020F0502020204030204" pitchFamily="34" charset="0"/>
                <a:cs typeface="Calibri" panose="020F0502020204030204" pitchFamily="34" charset="0"/>
              </a:rPr>
              <a:t>біріншілік</a:t>
            </a:r>
            <a:r>
              <a:rPr sz="12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15" dirty="0">
                <a:latin typeface="Calibri" panose="020F0502020204030204" pitchFamily="34" charset="0"/>
                <a:cs typeface="Calibri" panose="020F0502020204030204" pitchFamily="34" charset="0"/>
              </a:rPr>
              <a:t>амин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9775" y="2054554"/>
            <a:ext cx="1041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 panose="020F0502020204030204" pitchFamily="34" charset="0"/>
                <a:cs typeface="Calibri" panose="020F0502020204030204" pitchFamily="34" charset="0"/>
              </a:rPr>
              <a:t>екіншілік</a:t>
            </a:r>
            <a:r>
              <a:rPr sz="12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15" dirty="0">
                <a:latin typeface="Calibri" panose="020F0502020204030204" pitchFamily="34" charset="0"/>
                <a:cs typeface="Calibri" panose="020F0502020204030204" pitchFamily="34" charset="0"/>
              </a:rPr>
              <a:t>амин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5599" y="2057541"/>
            <a:ext cx="1089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 panose="020F0502020204030204" pitchFamily="34" charset="0"/>
                <a:cs typeface="Calibri" panose="020F0502020204030204" pitchFamily="34" charset="0"/>
              </a:rPr>
              <a:t>үшіншілік</a:t>
            </a:r>
            <a:r>
              <a:rPr sz="12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15" dirty="0">
                <a:latin typeface="Calibri" panose="020F0502020204030204" pitchFamily="34" charset="0"/>
                <a:cs typeface="Calibri" panose="020F0502020204030204" pitchFamily="34" charset="0"/>
              </a:rPr>
              <a:t>амин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7B702A3-84FE-8A23-8A70-F01D4699EB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13</a:t>
            </a:fld>
            <a:endParaRPr lang="ru-K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0" y="187882"/>
            <a:ext cx="2284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1155CC"/>
                </a:solidFill>
                <a:latin typeface="Arial"/>
                <a:cs typeface="Arial"/>
              </a:rPr>
              <a:t>Аминдердің</a:t>
            </a:r>
            <a:r>
              <a:rPr sz="1600" b="1" spc="-70" dirty="0">
                <a:solidFill>
                  <a:srgbClr val="1155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155CC"/>
                </a:solidFill>
                <a:latin typeface="Arial"/>
                <a:cs typeface="Arial"/>
              </a:rPr>
              <a:t>негізділігі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0756" y="2647950"/>
            <a:ext cx="4953000" cy="1447800"/>
            <a:chOff x="1079073" y="2431225"/>
            <a:chExt cx="5759450" cy="1457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173" y="2582695"/>
              <a:ext cx="5555182" cy="125415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98123" y="2450275"/>
              <a:ext cx="5721350" cy="1419860"/>
            </a:xfrm>
            <a:custGeom>
              <a:avLst/>
              <a:gdLst/>
              <a:ahLst/>
              <a:cxnLst/>
              <a:rect l="l" t="t" r="r" b="b"/>
              <a:pathLst>
                <a:path w="5721350" h="1419860">
                  <a:moveTo>
                    <a:pt x="0" y="0"/>
                  </a:moveTo>
                  <a:lnTo>
                    <a:pt x="5720825" y="0"/>
                  </a:lnTo>
                  <a:lnTo>
                    <a:pt x="5720825" y="1419799"/>
                  </a:lnTo>
                  <a:lnTo>
                    <a:pt x="0" y="14197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1B4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76541"/>
              </p:ext>
            </p:extLst>
          </p:nvPr>
        </p:nvGraphicFramePr>
        <p:xfrm>
          <a:off x="569913" y="798168"/>
          <a:ext cx="575468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754766" imgH="1246379" progId="ChemDraw.Document.6.0">
                  <p:embed/>
                </p:oleObj>
              </mc:Choice>
              <mc:Fallback>
                <p:oleObj name="CS ChemDraw Drawing" r:id="rId3" imgW="5754766" imgH="12463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13" y="798168"/>
                        <a:ext cx="5754687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ADAD6-D9E7-0C8C-B9BE-5B331EAA78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14</a:t>
            </a:fld>
            <a:endParaRPr lang="ru-K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vatars.mds.yandex.net/i?id=5669f1bc83f0c1e1ed795549a7cffb6753d5adad-5325822-images-thumbs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C30369-E5BA-7B04-76B6-8A98621FA8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15</a:t>
            </a:fld>
            <a:endParaRPr lang="ru-KZ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AFDE889-A7CB-2DCF-3D96-85713DC6F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832690"/>
              </p:ext>
            </p:extLst>
          </p:nvPr>
        </p:nvGraphicFramePr>
        <p:xfrm>
          <a:off x="831876" y="122091"/>
          <a:ext cx="4718050" cy="320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08425" imgH="3881199" progId="ChemDraw.Document.6.0">
                  <p:embed/>
                </p:oleObj>
              </mc:Choice>
              <mc:Fallback>
                <p:oleObj name="CS ChemDraw Drawing" r:id="rId2" imgW="5708425" imgH="38811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1876" y="122091"/>
                        <a:ext cx="4718050" cy="320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D06C8F-537B-9F91-5263-8128254C3E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897"/>
          <a:stretch>
            <a:fillRect/>
          </a:stretch>
        </p:blipFill>
        <p:spPr>
          <a:xfrm>
            <a:off x="788880" y="3387846"/>
            <a:ext cx="2209800" cy="12413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2C5E0B-4772-48D5-A87A-27E4B97079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3212"/>
          <a:stretch>
            <a:fillRect/>
          </a:stretch>
        </p:blipFill>
        <p:spPr>
          <a:xfrm>
            <a:off x="4033828" y="3486150"/>
            <a:ext cx="1520898" cy="10668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9F527F-DC62-E776-5985-B8A59A172C0A}"/>
              </a:ext>
            </a:extLst>
          </p:cNvPr>
          <p:cNvSpPr/>
          <p:nvPr/>
        </p:nvSpPr>
        <p:spPr>
          <a:xfrm>
            <a:off x="4071628" y="4570603"/>
            <a:ext cx="159633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i="1" cap="none" spc="0" dirty="0" err="1">
                <a:ln w="0"/>
                <a:solidFill>
                  <a:srgbClr val="0070C0"/>
                </a:solidFill>
              </a:rPr>
              <a:t>стерикалық</a:t>
            </a:r>
            <a:r>
              <a:rPr lang="ru-RU" sz="1200" b="0" i="1" cap="none" spc="0" dirty="0">
                <a:ln w="0"/>
                <a:solidFill>
                  <a:srgbClr val="0070C0"/>
                </a:solidFill>
              </a:rPr>
              <a:t> фактор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862826-E670-0B49-74F3-A71C35537E63}"/>
              </a:ext>
            </a:extLst>
          </p:cNvPr>
          <p:cNvSpPr/>
          <p:nvPr/>
        </p:nvSpPr>
        <p:spPr>
          <a:xfrm>
            <a:off x="1143000" y="4570603"/>
            <a:ext cx="106279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0" i="1" cap="none" spc="0" dirty="0">
                <a:ln w="0"/>
                <a:solidFill>
                  <a:srgbClr val="0070C0"/>
                </a:solidFill>
              </a:rPr>
              <a:t>сольватация</a:t>
            </a:r>
          </a:p>
        </p:txBody>
      </p:sp>
    </p:spTree>
    <p:extLst>
      <p:ext uri="{BB962C8B-B14F-4D97-AF65-F5344CB8AC3E}">
        <p14:creationId xmlns:p14="http://schemas.microsoft.com/office/powerpoint/2010/main" val="189952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425" y="270731"/>
            <a:ext cx="6505575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Амин</a:t>
            </a:r>
            <a:r>
              <a:rPr sz="16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тобының</a:t>
            </a:r>
            <a:r>
              <a:rPr sz="16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қатысуымен</a:t>
            </a:r>
            <a:r>
              <a:rPr sz="1600" b="1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жүретін</a:t>
            </a:r>
            <a:r>
              <a:rPr sz="16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реакциялар</a:t>
            </a:r>
            <a:endParaRPr sz="16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28575">
              <a:lnSpc>
                <a:spcPct val="100000"/>
              </a:lnSpc>
              <a:spcBef>
                <a:spcPts val="1305"/>
              </a:spcBef>
              <a:tabLst>
                <a:tab pos="426720" algn="l"/>
              </a:tabLst>
            </a:pPr>
            <a:r>
              <a:rPr sz="1600" b="1" spc="-5" dirty="0">
                <a:solidFill>
                  <a:srgbClr val="1B4587"/>
                </a:solidFill>
                <a:latin typeface="Arial"/>
                <a:cs typeface="Arial"/>
              </a:rPr>
              <a:t>1.	</a:t>
            </a:r>
            <a:r>
              <a:rPr sz="1600" b="1" spc="-10" dirty="0">
                <a:solidFill>
                  <a:srgbClr val="1B4587"/>
                </a:solidFill>
                <a:latin typeface="Arial"/>
                <a:cs typeface="Arial"/>
              </a:rPr>
              <a:t>Қышқылдармен</a:t>
            </a:r>
            <a:r>
              <a:rPr sz="1600" b="1" spc="-20" dirty="0">
                <a:solidFill>
                  <a:srgbClr val="1B458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B4587"/>
                </a:solidFill>
                <a:latin typeface="Arial"/>
                <a:cs typeface="Arial"/>
              </a:rPr>
              <a:t>тұздар</a:t>
            </a:r>
            <a:r>
              <a:rPr sz="1600" b="1" spc="-15" dirty="0">
                <a:solidFill>
                  <a:srgbClr val="1B458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B4587"/>
                </a:solidFill>
                <a:latin typeface="Arial"/>
                <a:cs typeface="Arial"/>
              </a:rPr>
              <a:t>түзеді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164" y="1210286"/>
            <a:ext cx="3802098" cy="369731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9B0350-A31B-DA36-A88A-56E1A08EE9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16</a:t>
            </a:fld>
            <a:endParaRPr lang="ru-K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09550"/>
            <a:ext cx="23482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600" b="1" spc="-5" dirty="0">
                <a:solidFill>
                  <a:srgbClr val="1B4587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1B4587"/>
                </a:solidFill>
                <a:latin typeface="Arial"/>
                <a:cs typeface="Arial"/>
              </a:rPr>
              <a:t>.</a:t>
            </a:r>
            <a:r>
              <a:rPr sz="1600" b="1" spc="-30" dirty="0">
                <a:solidFill>
                  <a:srgbClr val="1B458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B4587"/>
                </a:solidFill>
                <a:latin typeface="Arial"/>
                <a:cs typeface="Arial"/>
              </a:rPr>
              <a:t>Аминдерді</a:t>
            </a:r>
            <a:r>
              <a:rPr sz="1600" b="1" spc="-30" dirty="0">
                <a:solidFill>
                  <a:srgbClr val="1B458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B4587"/>
                </a:solidFill>
                <a:latin typeface="Arial"/>
                <a:cs typeface="Arial"/>
              </a:rPr>
              <a:t>алкилдеу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544" y="3333750"/>
            <a:ext cx="8752594" cy="1291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587988"/>
            <a:ext cx="5715000" cy="256036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9A4FEA-315D-36E0-8BB4-8230A9414A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17</a:t>
            </a:fld>
            <a:endParaRPr lang="ru-K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344618"/>
            <a:ext cx="6277382" cy="4794316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457200" y="133350"/>
            <a:ext cx="73505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400" b="1" spc="-5" dirty="0">
                <a:solidFill>
                  <a:srgbClr val="1B4587"/>
                </a:solidFill>
                <a:latin typeface="Arial"/>
                <a:cs typeface="Arial"/>
              </a:rPr>
              <a:t>3</a:t>
            </a:r>
            <a:r>
              <a:rPr sz="1400" b="1" spc="-5" dirty="0">
                <a:solidFill>
                  <a:srgbClr val="1B4587"/>
                </a:solidFill>
                <a:latin typeface="Arial"/>
                <a:cs typeface="Arial"/>
              </a:rPr>
              <a:t>.</a:t>
            </a:r>
            <a:r>
              <a:rPr sz="1400" b="1" spc="-25" dirty="0">
                <a:solidFill>
                  <a:srgbClr val="1B458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B4587"/>
                </a:solidFill>
                <a:latin typeface="Arial"/>
                <a:cs typeface="Arial"/>
              </a:rPr>
              <a:t>Аминдерді</a:t>
            </a:r>
            <a:r>
              <a:rPr sz="1400" b="1" spc="-25" dirty="0">
                <a:solidFill>
                  <a:srgbClr val="1B458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B4587"/>
                </a:solidFill>
                <a:latin typeface="Arial"/>
                <a:cs typeface="Arial"/>
              </a:rPr>
              <a:t>ацилдеу</a:t>
            </a:r>
            <a:r>
              <a:rPr sz="1400" b="1" spc="-20" dirty="0">
                <a:solidFill>
                  <a:srgbClr val="1B458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B4587"/>
                </a:solidFill>
                <a:latin typeface="Arial"/>
                <a:cs typeface="Arial"/>
              </a:rPr>
              <a:t>(N-</a:t>
            </a:r>
            <a:r>
              <a:rPr sz="1400" b="1" dirty="0" err="1">
                <a:solidFill>
                  <a:srgbClr val="1B4587"/>
                </a:solidFill>
                <a:latin typeface="Arial"/>
                <a:cs typeface="Arial"/>
              </a:rPr>
              <a:t>ацилдену</a:t>
            </a:r>
            <a:r>
              <a:rPr sz="1400" b="1" dirty="0">
                <a:solidFill>
                  <a:srgbClr val="1B4587"/>
                </a:solidFill>
                <a:latin typeface="Arial"/>
                <a:cs typeface="Arial"/>
              </a:rPr>
              <a:t>)</a:t>
            </a:r>
            <a:r>
              <a:rPr lang="kk-KZ" sz="1400" b="1" dirty="0">
                <a:solidFill>
                  <a:srgbClr val="1B4587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304162" y="3638550"/>
            <a:ext cx="30071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CC0000"/>
                </a:solidFill>
                <a:latin typeface="Arial"/>
                <a:cs typeface="Arial"/>
              </a:rPr>
              <a:t>Үшіншілік</a:t>
            </a:r>
            <a:r>
              <a:rPr sz="1200" b="1" i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C0000"/>
                </a:solidFill>
                <a:latin typeface="Arial"/>
                <a:cs typeface="Arial"/>
              </a:rPr>
              <a:t>аминдер</a:t>
            </a:r>
            <a:r>
              <a:rPr sz="1200" b="1" i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C0000"/>
                </a:solidFill>
                <a:latin typeface="Arial"/>
                <a:cs typeface="Arial"/>
              </a:rPr>
              <a:t>ацилдену</a:t>
            </a:r>
            <a:r>
              <a:rPr sz="1200" b="1" i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C0000"/>
                </a:solidFill>
                <a:latin typeface="Arial"/>
                <a:cs typeface="Arial"/>
              </a:rPr>
              <a:t>реакциясына</a:t>
            </a:r>
            <a:r>
              <a:rPr sz="1200" b="1" i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CC0000"/>
                </a:solidFill>
                <a:latin typeface="Arial"/>
                <a:cs typeface="Arial"/>
              </a:rPr>
              <a:t>түспейді!!!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7D559E-2648-4947-CDDF-BB66FF9D05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483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653967" y="514350"/>
            <a:ext cx="4070433" cy="1600200"/>
            <a:chOff x="458450" y="2363448"/>
            <a:chExt cx="5688330" cy="25044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025" y="2392023"/>
              <a:ext cx="5630784" cy="24466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2737" y="2377736"/>
              <a:ext cx="5659755" cy="2475865"/>
            </a:xfrm>
            <a:custGeom>
              <a:avLst/>
              <a:gdLst/>
              <a:ahLst/>
              <a:cxnLst/>
              <a:rect l="l" t="t" r="r" b="b"/>
              <a:pathLst>
                <a:path w="5659755" h="2475865">
                  <a:moveTo>
                    <a:pt x="0" y="0"/>
                  </a:moveTo>
                  <a:lnTo>
                    <a:pt x="5659359" y="0"/>
                  </a:lnTo>
                  <a:lnTo>
                    <a:pt x="5659359" y="2475250"/>
                  </a:lnTo>
                  <a:lnTo>
                    <a:pt x="0" y="247525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63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216" y="2724150"/>
            <a:ext cx="7300356" cy="8382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5D2887-0E87-29FA-FC9D-D6D7DA1331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19</a:t>
            </a:fld>
            <a:endParaRPr lang="ru-K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250" y="508906"/>
            <a:ext cx="6434455" cy="170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k-KZ"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sz="1600"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Жоспар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1005" indent="-408940">
              <a:lnSpc>
                <a:spcPct val="100000"/>
              </a:lnSpc>
              <a:spcBef>
                <a:spcPts val="1720"/>
              </a:spcBef>
              <a:buSzPct val="94444"/>
              <a:buAutoNum type="arabicPeriod"/>
              <a:tabLst>
                <a:tab pos="421005" algn="l"/>
                <a:tab pos="421640" algn="l"/>
              </a:tabLst>
            </a:pP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Аминдер: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жіктелуі,</a:t>
            </a:r>
            <a:r>
              <a:rPr sz="16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номенклатурасы.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1005" indent="-408940">
              <a:lnSpc>
                <a:spcPct val="100000"/>
              </a:lnSpc>
              <a:spcBef>
                <a:spcPts val="15"/>
              </a:spcBef>
              <a:buSzPct val="94444"/>
              <a:buAutoNum type="arabicPeriod"/>
              <a:tabLst>
                <a:tab pos="421005" algn="l"/>
                <a:tab pos="421640" algn="l"/>
              </a:tabLst>
            </a:pP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Аминдердің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жолдары.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1005" indent="-408940">
              <a:lnSpc>
                <a:spcPct val="100000"/>
              </a:lnSpc>
              <a:spcBef>
                <a:spcPts val="15"/>
              </a:spcBef>
              <a:buSzPct val="94444"/>
              <a:buAutoNum type="arabicPeriod"/>
              <a:tabLst>
                <a:tab pos="421005" algn="l"/>
                <a:tab pos="421640" algn="l"/>
              </a:tabLst>
            </a:pP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Амин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тобының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негізділігі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 err="1">
                <a:latin typeface="Arial" panose="020B0604020202020204" pitchFamily="34" charset="0"/>
                <a:cs typeface="Arial" panose="020B0604020202020204" pitchFamily="34" charset="0"/>
              </a:rPr>
              <a:t>жəне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 err="1">
                <a:latin typeface="Arial" panose="020B0604020202020204" pitchFamily="34" charset="0"/>
                <a:cs typeface="Arial" panose="020B0604020202020204" pitchFamily="34" charset="0"/>
              </a:rPr>
              <a:t>нуклеофилділігі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1005" indent="-408940">
              <a:lnSpc>
                <a:spcPct val="100000"/>
              </a:lnSpc>
              <a:spcBef>
                <a:spcPts val="15"/>
              </a:spcBef>
              <a:buSzPct val="94444"/>
              <a:buAutoNum type="arabicPeriod"/>
              <a:tabLst>
                <a:tab pos="421005" algn="l"/>
                <a:tab pos="421640" algn="l"/>
              </a:tabLst>
            </a:pP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Амин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тобының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latin typeface="Arial" panose="020B0604020202020204" pitchFamily="34" charset="0"/>
                <a:cs typeface="Arial" panose="020B0604020202020204" pitchFamily="34" charset="0"/>
              </a:rPr>
              <a:t>қатысуымен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жүретін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реакциялар.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1005" indent="-408940">
              <a:lnSpc>
                <a:spcPct val="100000"/>
              </a:lnSpc>
              <a:spcBef>
                <a:spcPts val="15"/>
              </a:spcBef>
              <a:buSzPct val="94444"/>
              <a:buAutoNum type="arabicPeriod"/>
              <a:tabLst>
                <a:tab pos="421005" algn="l"/>
                <a:tab pos="421640" algn="l"/>
              </a:tabLst>
            </a:pP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Аминоарендерде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электрофилді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орынбасу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реакциялары.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4FB81C7-9B78-4585-0ACE-13EA711051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2</a:t>
            </a:fld>
            <a:endParaRPr lang="ru-K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89790"/>
            <a:ext cx="6449577" cy="478639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152400" y="133350"/>
            <a:ext cx="89916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5" dirty="0">
                <a:solidFill>
                  <a:srgbClr val="1B4587"/>
                </a:solidFill>
                <a:latin typeface="Arial"/>
                <a:cs typeface="Arial"/>
              </a:rPr>
              <a:t>5.</a:t>
            </a:r>
            <a:r>
              <a:rPr sz="1600" b="1" spc="-20" dirty="0">
                <a:solidFill>
                  <a:srgbClr val="1B4587"/>
                </a:solidFill>
                <a:latin typeface="Arial"/>
                <a:cs typeface="Arial"/>
              </a:rPr>
              <a:t> Азотты </a:t>
            </a:r>
            <a:r>
              <a:rPr sz="1600" b="1" spc="-5" dirty="0" err="1">
                <a:solidFill>
                  <a:srgbClr val="1B4587"/>
                </a:solidFill>
                <a:latin typeface="Arial"/>
                <a:cs typeface="Arial"/>
              </a:rPr>
              <a:t>қышқылымен</a:t>
            </a:r>
            <a:r>
              <a:rPr sz="1600" b="1" spc="-20" dirty="0">
                <a:solidFill>
                  <a:srgbClr val="1B4587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1B4587"/>
                </a:solidFill>
                <a:latin typeface="Arial"/>
                <a:cs typeface="Arial"/>
              </a:rPr>
              <a:t>əрекеттесуі</a:t>
            </a:r>
            <a:r>
              <a:rPr lang="kk-KZ" sz="1600" b="1" spc="-10" dirty="0">
                <a:solidFill>
                  <a:srgbClr val="1B4587"/>
                </a:solidFill>
                <a:latin typeface="Arial"/>
                <a:cs typeface="Arial"/>
              </a:rPr>
              <a:t> </a:t>
            </a:r>
            <a:r>
              <a:rPr lang="kk-KZ" sz="1400" spc="-10" dirty="0">
                <a:latin typeface="Arial"/>
                <a:cs typeface="Arial"/>
              </a:rPr>
              <a:t>(</a:t>
            </a:r>
            <a:r>
              <a:rPr lang="ru-RU" sz="14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біріншілік</a:t>
            </a:r>
            <a:r>
              <a:rPr lang="ru-RU"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spc="-30" dirty="0" err="1">
                <a:latin typeface="Calibri" panose="020F0502020204030204" pitchFamily="34" charset="0"/>
                <a:cs typeface="Calibri" panose="020F0502020204030204" pitchFamily="34" charset="0"/>
              </a:rPr>
              <a:t>екіншілік</a:t>
            </a:r>
            <a:r>
              <a:rPr lang="ru-RU" sz="14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ж</a:t>
            </a:r>
            <a:r>
              <a:rPr lang="en-US"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sz="1400" spc="-20" dirty="0"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ru-RU" sz="14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үшіншілік</a:t>
            </a:r>
            <a:r>
              <a:rPr lang="ru-RU"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spc="-3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аминдерге</a:t>
            </a:r>
            <a:r>
              <a:rPr lang="ru-RU"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сапалық</a:t>
            </a:r>
            <a:r>
              <a:rPr lang="ru-RU"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 р-</a:t>
            </a:r>
            <a:r>
              <a:rPr lang="ru-RU" sz="14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ция</a:t>
            </a:r>
            <a:r>
              <a:rPr lang="ru-RU" sz="1400" spc="-15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2A4F32-942B-B4B0-B533-4EF294C54C0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20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2442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66" y="35738"/>
            <a:ext cx="8153400" cy="4576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3411945"/>
            <a:ext cx="4343400" cy="10156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ru-RU" sz="1200" b="1" i="1" dirty="0" err="1">
                <a:solidFill>
                  <a:srgbClr val="731B47"/>
                </a:solidFill>
                <a:latin typeface="Arial"/>
                <a:cs typeface="Arial"/>
              </a:rPr>
              <a:t>Біріншілік</a:t>
            </a:r>
            <a:r>
              <a:rPr lang="ru-RU" sz="1200" b="1" i="1" dirty="0">
                <a:solidFill>
                  <a:srgbClr val="731B47"/>
                </a:solidFill>
                <a:latin typeface="Arial"/>
                <a:cs typeface="Arial"/>
              </a:rPr>
              <a:t> </a:t>
            </a:r>
            <a:r>
              <a:rPr lang="ru-RU" sz="1200" b="1" i="1" spc="-5" dirty="0" err="1">
                <a:solidFill>
                  <a:srgbClr val="731B47"/>
                </a:solidFill>
                <a:latin typeface="Arial"/>
                <a:cs typeface="Arial"/>
              </a:rPr>
              <a:t>аминдер</a:t>
            </a:r>
            <a:r>
              <a:rPr lang="ru-RU" sz="1200" b="1" i="1" spc="-5" dirty="0">
                <a:solidFill>
                  <a:srgbClr val="731B47"/>
                </a:solidFill>
                <a:latin typeface="Arial"/>
                <a:cs typeface="Arial"/>
              </a:rPr>
              <a:t> </a:t>
            </a:r>
            <a:r>
              <a:rPr lang="ru-RU" sz="12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жағдайында</a:t>
            </a:r>
            <a:r>
              <a:rPr lang="ru-RU" sz="1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пайда</a:t>
            </a:r>
            <a:r>
              <a:rPr lang="ru-RU" sz="1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болған</a:t>
            </a:r>
            <a:r>
              <a:rPr lang="ru-RU" sz="1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20" dirty="0">
                <a:latin typeface="Calibri" panose="020F0502020204030204" pitchFamily="34" charset="0"/>
                <a:cs typeface="Calibri" panose="020F0502020204030204" pitchFamily="34" charset="0"/>
              </a:rPr>
              <a:t>катион </a:t>
            </a:r>
            <a:r>
              <a:rPr lang="ru-RU"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2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нитроамин</a:t>
            </a:r>
            <a:r>
              <a:rPr lang="ru-RU"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2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протонды</a:t>
            </a:r>
            <a:r>
              <a:rPr lang="ru-RU" sz="1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жоғалтады</a:t>
            </a:r>
            <a:r>
              <a:rPr lang="ru-RU" sz="1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20" dirty="0">
                <a:latin typeface="Calibri" panose="020F0502020204030204" pitchFamily="34" charset="0"/>
                <a:cs typeface="Calibri" panose="020F0502020204030204" pitchFamily="34" charset="0"/>
              </a:rPr>
              <a:t>ж</a:t>
            </a:r>
            <a:r>
              <a:rPr lang="en-US" sz="1200" spc="-20" dirty="0">
                <a:latin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sz="1200" spc="-20" dirty="0"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ru-RU" sz="1200" spc="3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25" dirty="0" err="1">
                <a:latin typeface="Calibri" panose="020F0502020204030204" pitchFamily="34" charset="0"/>
                <a:cs typeface="Calibri" panose="020F0502020204030204" pitchFamily="34" charset="0"/>
              </a:rPr>
              <a:t>диазогидратқа</a:t>
            </a:r>
            <a:r>
              <a:rPr lang="ru-RU" sz="1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айналады</a:t>
            </a:r>
            <a:r>
              <a:rPr lang="ru-RU"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50" dirty="0" err="1">
                <a:latin typeface="Calibri" panose="020F0502020204030204" pitchFamily="34" charset="0"/>
                <a:cs typeface="Calibri" panose="020F0502020204030204" pitchFamily="34" charset="0"/>
              </a:rPr>
              <a:t>қышқыл</a:t>
            </a:r>
            <a:r>
              <a:rPr lang="ru-RU" sz="1200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ортада</a:t>
            </a:r>
            <a:r>
              <a:rPr lang="ru-RU" sz="1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оксонийкатион</a:t>
            </a:r>
            <a:r>
              <a:rPr lang="ru-RU" sz="1200" spc="3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түзіп</a:t>
            </a:r>
            <a:r>
              <a:rPr lang="ru-RU" sz="1200" spc="-15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200" spc="3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25" dirty="0" err="1">
                <a:latin typeface="Calibri" panose="020F0502020204030204" pitchFamily="34" charset="0"/>
                <a:cs typeface="Calibri" panose="020F0502020204030204" pitchFamily="34" charset="0"/>
              </a:rPr>
              <a:t>кейін</a:t>
            </a:r>
            <a:r>
              <a:rPr lang="ru-RU" sz="1200" spc="3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1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диазоний</a:t>
            </a:r>
            <a:r>
              <a:rPr lang="ru-RU" sz="12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тұзына</a:t>
            </a:r>
            <a:r>
              <a:rPr lang="ru-RU" sz="12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айналады</a:t>
            </a:r>
            <a:r>
              <a:rPr lang="ru-RU"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200" spc="-65" dirty="0" err="1">
                <a:latin typeface="Calibri" panose="020F0502020204030204" pitchFamily="34" charset="0"/>
                <a:cs typeface="Calibri" panose="020F0502020204030204" pitchFamily="34" charset="0"/>
              </a:rPr>
              <a:t>Ди</a:t>
            </a:r>
            <a:r>
              <a:rPr lang="ru-RU" sz="1200" spc="-70" dirty="0" err="1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200" spc="-90" dirty="0" err="1"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они</a:t>
            </a:r>
            <a:r>
              <a:rPr lang="ru-RU" sz="12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12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тұзы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30" dirty="0" err="1">
                <a:latin typeface="Calibri" panose="020F0502020204030204" pitchFamily="34" charset="0"/>
                <a:cs typeface="Calibri" panose="020F0502020204030204" pitchFamily="34" charset="0"/>
              </a:rPr>
              <a:t>тұрақсыз</a:t>
            </a:r>
            <a:r>
              <a:rPr lang="ru-RU" sz="12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ru-RU" sz="1200" spc="-40" dirty="0" err="1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200" spc="-30" dirty="0" err="1">
                <a:latin typeface="Calibri" panose="020F0502020204030204" pitchFamily="34" charset="0"/>
                <a:cs typeface="Calibri" panose="020F0502020204030204" pitchFamily="34" charset="0"/>
              </a:rPr>
              <a:t>лғандық</a:t>
            </a:r>
            <a:r>
              <a:rPr lang="ru-RU" sz="1200" spc="-40" dirty="0" err="1"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2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70" dirty="0" err="1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200" spc="-35" dirty="0" err="1">
                <a:latin typeface="Calibri" panose="020F0502020204030204" pitchFamily="34" charset="0"/>
                <a:cs typeface="Calibri" panose="020F0502020204030204" pitchFamily="34" charset="0"/>
              </a:rPr>
              <a:t>арб</a:t>
            </a:r>
            <a:r>
              <a:rPr lang="ru-RU" sz="1200" spc="5" dirty="0" err="1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200" spc="-35" dirty="0" err="1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тионға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ыдырап</a:t>
            </a:r>
            <a:r>
              <a:rPr lang="ru-RU" sz="1200" spc="-1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200" spc="-25" dirty="0">
                <a:latin typeface="Calibri" panose="020F0502020204030204" pitchFamily="34" charset="0"/>
                <a:cs typeface="Calibri" panose="020F0502020204030204" pitchFamily="34" charset="0"/>
              </a:rPr>
              <a:t>ж</a:t>
            </a:r>
            <a:r>
              <a:rPr lang="en-US" sz="1200" spc="-25" dirty="0">
                <a:latin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sz="1200" spc="-25" dirty="0"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ru-RU" sz="12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40" dirty="0">
                <a:latin typeface="Calibri" panose="020F0502020204030204" pitchFamily="34" charset="0"/>
                <a:cs typeface="Calibri" panose="020F0502020204030204" pitchFamily="34" charset="0"/>
              </a:rPr>
              <a:t>азот</a:t>
            </a:r>
            <a:r>
              <a:rPr lang="ru-RU" sz="12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бөлінеді</a:t>
            </a:r>
            <a:r>
              <a:rPr lang="ru-RU" sz="1200" spc="-1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8EDF70-43D4-7DAF-667A-9DDC936ED4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21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605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57150"/>
            <a:ext cx="7086313" cy="473607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90537D9-BCF7-3E0D-AF37-715D81C32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22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1118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440" y="361950"/>
            <a:ext cx="7086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rgbClr val="274E13"/>
                </a:solidFill>
                <a:latin typeface="+mj-lt"/>
                <a:cs typeface="Arial"/>
              </a:rPr>
              <a:t>Біріншілік</a:t>
            </a:r>
            <a:r>
              <a:rPr lang="ru-RU" sz="1600" b="1" i="1" spc="-15" dirty="0">
                <a:solidFill>
                  <a:srgbClr val="274E13"/>
                </a:solidFill>
                <a:latin typeface="+mj-lt"/>
                <a:cs typeface="Arial"/>
              </a:rPr>
              <a:t> </a:t>
            </a:r>
            <a:r>
              <a:rPr lang="ru-RU" sz="1600" b="1" i="1" spc="-5" dirty="0" err="1">
                <a:solidFill>
                  <a:srgbClr val="274E13"/>
                </a:solidFill>
                <a:latin typeface="+mj-lt"/>
                <a:cs typeface="Arial"/>
              </a:rPr>
              <a:t>ароматты</a:t>
            </a:r>
            <a:r>
              <a:rPr lang="ru-RU" sz="1600" b="1" i="1" spc="-15" dirty="0">
                <a:solidFill>
                  <a:srgbClr val="274E13"/>
                </a:solidFill>
                <a:latin typeface="+mj-lt"/>
                <a:cs typeface="Arial"/>
              </a:rPr>
              <a:t> </a:t>
            </a:r>
            <a:r>
              <a:rPr lang="ru-RU" sz="1600" b="1" i="1" spc="-5" dirty="0" err="1">
                <a:solidFill>
                  <a:srgbClr val="274E13"/>
                </a:solidFill>
                <a:latin typeface="+mj-lt"/>
                <a:cs typeface="Arial"/>
              </a:rPr>
              <a:t>аминдер</a:t>
            </a:r>
            <a:r>
              <a:rPr lang="ru-RU" sz="1600" b="1" i="1" spc="-10" dirty="0">
                <a:solidFill>
                  <a:srgbClr val="274E13"/>
                </a:solidFill>
                <a:latin typeface="+mj-lt"/>
                <a:cs typeface="Arial"/>
              </a:rPr>
              <a:t> </a:t>
            </a:r>
            <a:r>
              <a:rPr lang="ru-RU" sz="1600" spc="-5" dirty="0">
                <a:latin typeface="+mj-lt"/>
                <a:cs typeface="Calibri" panose="020F0502020204030204" pitchFamily="34" charset="0"/>
              </a:rPr>
              <a:t>де</a:t>
            </a:r>
            <a:r>
              <a:rPr lang="ru-RU" sz="1600" spc="1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5" dirty="0" err="1">
                <a:latin typeface="+mj-lt"/>
                <a:cs typeface="Calibri" panose="020F0502020204030204" pitchFamily="34" charset="0"/>
              </a:rPr>
              <a:t>азотты</a:t>
            </a:r>
            <a:r>
              <a:rPr lang="ru-RU" sz="1600" spc="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45" dirty="0" err="1">
                <a:latin typeface="+mj-lt"/>
                <a:cs typeface="Calibri" panose="020F0502020204030204" pitchFamily="34" charset="0"/>
              </a:rPr>
              <a:t>қышқылмен</a:t>
            </a:r>
            <a:r>
              <a:rPr lang="ru-RU" sz="1600" spc="-4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409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spc="-20" dirty="0">
                <a:latin typeface="+mj-lt"/>
                <a:cs typeface="Calibri" panose="020F0502020204030204" pitchFamily="34" charset="0"/>
              </a:rPr>
              <a:t>ə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рекеттесіп</a:t>
            </a:r>
            <a:r>
              <a:rPr lang="ru-RU" sz="1600" spc="-20" dirty="0">
                <a:latin typeface="+mj-lt"/>
                <a:cs typeface="Calibri" panose="020F0502020204030204" pitchFamily="34" charset="0"/>
              </a:rPr>
              <a:t>,</a:t>
            </a:r>
            <a:r>
              <a:rPr lang="ru-RU" sz="1600" spc="1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диазоний</a:t>
            </a:r>
            <a:r>
              <a:rPr lang="ru-RU" sz="1600" spc="1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түздарын</a:t>
            </a:r>
            <a:r>
              <a:rPr lang="ru-RU" sz="1600" spc="1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5" dirty="0" err="1">
                <a:latin typeface="+mj-lt"/>
                <a:cs typeface="Calibri" panose="020F0502020204030204" pitchFamily="34" charset="0"/>
              </a:rPr>
              <a:t>түзеді</a:t>
            </a:r>
            <a:r>
              <a:rPr lang="ru-RU" sz="1600" spc="-25" dirty="0">
                <a:latin typeface="+mj-lt"/>
                <a:cs typeface="Calibri" panose="020F0502020204030204" pitchFamily="34" charset="0"/>
              </a:rPr>
              <a:t>:</a:t>
            </a:r>
          </a:p>
          <a:p>
            <a:endParaRPr lang="ru-RU" sz="1600" i="1" spc="-5" dirty="0">
              <a:solidFill>
                <a:srgbClr val="274E13"/>
              </a:solidFill>
              <a:latin typeface="+mj-lt"/>
              <a:cs typeface="Arial"/>
            </a:endParaRPr>
          </a:p>
          <a:p>
            <a:r>
              <a:rPr lang="ru-RU" sz="1600" b="1" i="1" spc="-5" dirty="0" err="1">
                <a:solidFill>
                  <a:srgbClr val="274E13"/>
                </a:solidFill>
                <a:latin typeface="+mj-lt"/>
                <a:cs typeface="Arial"/>
              </a:rPr>
              <a:t>Екіншілік</a:t>
            </a:r>
            <a:r>
              <a:rPr lang="ru-RU" sz="1600" b="1" i="1" spc="-5" dirty="0">
                <a:solidFill>
                  <a:srgbClr val="274E13"/>
                </a:solidFill>
                <a:latin typeface="+mj-lt"/>
                <a:cs typeface="Arial"/>
              </a:rPr>
              <a:t> </a:t>
            </a:r>
            <a:r>
              <a:rPr lang="ru-RU" sz="1600" b="1" i="1" spc="-5" dirty="0" err="1">
                <a:solidFill>
                  <a:srgbClr val="274E13"/>
                </a:solidFill>
                <a:latin typeface="+mj-lt"/>
                <a:cs typeface="Arial"/>
              </a:rPr>
              <a:t>ароматты</a:t>
            </a:r>
            <a:r>
              <a:rPr lang="ru-RU" sz="1600" b="1" i="1" dirty="0">
                <a:solidFill>
                  <a:srgbClr val="274E13"/>
                </a:solidFill>
                <a:latin typeface="+mj-lt"/>
                <a:cs typeface="Arial"/>
              </a:rPr>
              <a:t> </a:t>
            </a:r>
            <a:r>
              <a:rPr lang="ru-RU" sz="1600" b="1" i="1" spc="-5" dirty="0" err="1">
                <a:solidFill>
                  <a:srgbClr val="274E13"/>
                </a:solidFill>
                <a:latin typeface="+mj-lt"/>
                <a:cs typeface="Arial"/>
              </a:rPr>
              <a:t>аминдер</a:t>
            </a:r>
            <a:r>
              <a:rPr lang="ru-RU" sz="1600" b="1" i="1" spc="15" dirty="0">
                <a:solidFill>
                  <a:srgbClr val="274E13"/>
                </a:solidFill>
                <a:latin typeface="+mj-lt"/>
                <a:cs typeface="Arial"/>
              </a:rPr>
              <a:t> </a:t>
            </a:r>
            <a:r>
              <a:rPr lang="ru-RU" sz="1600" spc="-5" dirty="0" err="1">
                <a:latin typeface="+mj-lt"/>
                <a:cs typeface="Calibri" panose="020F0502020204030204" pitchFamily="34" charset="0"/>
              </a:rPr>
              <a:t>алифатты</a:t>
            </a:r>
            <a:r>
              <a:rPr lang="ru-RU" sz="1600" spc="2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15" dirty="0" err="1">
                <a:latin typeface="+mj-lt"/>
                <a:cs typeface="Calibri" panose="020F0502020204030204" pitchFamily="34" charset="0"/>
              </a:rPr>
              <a:t>аминдер</a:t>
            </a:r>
            <a:r>
              <a:rPr lang="ru-RU" sz="1600" spc="2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15" dirty="0" err="1">
                <a:latin typeface="+mj-lt"/>
                <a:cs typeface="Calibri" panose="020F0502020204030204" pitchFamily="34" charset="0"/>
              </a:rPr>
              <a:t>секілді</a:t>
            </a:r>
            <a:r>
              <a:rPr lang="ru-RU" sz="1600" spc="1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5" dirty="0" err="1">
                <a:latin typeface="+mj-lt"/>
                <a:cs typeface="Calibri" panose="020F0502020204030204" pitchFamily="34" charset="0"/>
              </a:rPr>
              <a:t>азотты</a:t>
            </a:r>
            <a:r>
              <a:rPr lang="ru-RU" sz="1600" spc="2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40" dirty="0" err="1">
                <a:latin typeface="+mj-lt"/>
                <a:cs typeface="Calibri" panose="020F0502020204030204" pitchFamily="34" charset="0"/>
              </a:rPr>
              <a:t>қышқылмен</a:t>
            </a:r>
            <a:r>
              <a:rPr lang="ru-RU" sz="1600" spc="-4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355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spc="-20" dirty="0">
                <a:latin typeface="+mj-lt"/>
                <a:cs typeface="Calibri" panose="020F0502020204030204" pitchFamily="34" charset="0"/>
              </a:rPr>
              <a:t>ə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рекеттесіп</a:t>
            </a:r>
            <a:r>
              <a:rPr lang="ru-RU" sz="1600" spc="-20" dirty="0">
                <a:latin typeface="+mj-lt"/>
                <a:cs typeface="Calibri" panose="020F0502020204030204" pitchFamily="34" charset="0"/>
              </a:rPr>
              <a:t>,</a:t>
            </a:r>
            <a:r>
              <a:rPr lang="ru-RU" sz="1600" spc="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10" dirty="0" err="1">
                <a:latin typeface="+mj-lt"/>
              </a:rPr>
              <a:t>нитрозоаминдер</a:t>
            </a:r>
            <a:r>
              <a:rPr lang="ru-RU" sz="1600" spc="-5" dirty="0">
                <a:latin typeface="+mj-lt"/>
              </a:rPr>
              <a:t> 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түзеді</a:t>
            </a:r>
            <a:r>
              <a:rPr lang="ru-RU" sz="1600" spc="-20" dirty="0">
                <a:latin typeface="+mj-lt"/>
                <a:cs typeface="Calibri" panose="020F0502020204030204" pitchFamily="34" charset="0"/>
              </a:rPr>
              <a:t>.</a:t>
            </a:r>
          </a:p>
          <a:p>
            <a:endParaRPr lang="kk-KZ" sz="1600" spc="-25" dirty="0">
              <a:latin typeface="+mj-lt"/>
              <a:cs typeface="Calibri" panose="020F0502020204030204" pitchFamily="34" charset="0"/>
            </a:endParaRPr>
          </a:p>
          <a:p>
            <a:r>
              <a:rPr lang="ru-RU" sz="1600" dirty="0" err="1">
                <a:latin typeface="+mj-lt"/>
                <a:cs typeface="Calibri" panose="020F0502020204030204" pitchFamily="34" charset="0"/>
              </a:rPr>
              <a:t>Минералды</a:t>
            </a:r>
            <a:r>
              <a:rPr lang="ru-RU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35" dirty="0" err="1">
                <a:latin typeface="+mj-lt"/>
                <a:cs typeface="Calibri" panose="020F0502020204030204" pitchFamily="34" charset="0"/>
              </a:rPr>
              <a:t>қышқылда</a:t>
            </a:r>
            <a:r>
              <a:rPr lang="ru-RU" sz="1600" spc="-60" dirty="0" err="1">
                <a:latin typeface="+mj-lt"/>
                <a:cs typeface="Calibri" panose="020F0502020204030204" pitchFamily="34" charset="0"/>
              </a:rPr>
              <a:t>р</a:t>
            </a:r>
            <a:r>
              <a:rPr lang="ru-RU" sz="1600" spc="-15" dirty="0" err="1">
                <a:latin typeface="+mj-lt"/>
                <a:cs typeface="Calibri" panose="020F0502020204030204" pitchFamily="34" charset="0"/>
              </a:rPr>
              <a:t>ды</a:t>
            </a:r>
            <a:r>
              <a:rPr lang="ru-RU" sz="1600" spc="-10" dirty="0" err="1">
                <a:latin typeface="+mj-lt"/>
                <a:cs typeface="Calibri" panose="020F0502020204030204" pitchFamily="34" charset="0"/>
              </a:rPr>
              <a:t>ң</a:t>
            </a:r>
            <a:r>
              <a:rPr lang="ru-RU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spc="-10" dirty="0">
                <a:latin typeface="+mj-lt"/>
                <a:cs typeface="Calibri" panose="020F0502020204030204" pitchFamily="34" charset="0"/>
              </a:rPr>
              <a:t>ə</a:t>
            </a:r>
            <a:r>
              <a:rPr lang="ru-RU" sz="1600" spc="-10" dirty="0" err="1">
                <a:latin typeface="+mj-lt"/>
                <a:cs typeface="Calibri" panose="020F0502020204030204" pitchFamily="34" charset="0"/>
              </a:rPr>
              <a:t>серіне</a:t>
            </a:r>
            <a:r>
              <a:rPr lang="ru-RU" sz="1600" spc="-5" dirty="0" err="1">
                <a:latin typeface="+mj-lt"/>
                <a:cs typeface="Calibri" panose="020F0502020204030204" pitchFamily="34" charset="0"/>
              </a:rPr>
              <a:t>н</a:t>
            </a:r>
            <a:r>
              <a:rPr lang="ru-RU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10" dirty="0" err="1">
                <a:latin typeface="+mj-lt"/>
                <a:cs typeface="Calibri" panose="020F0502020204030204" pitchFamily="34" charset="0"/>
              </a:rPr>
              <a:t>нитр</a:t>
            </a:r>
            <a:r>
              <a:rPr lang="ru-RU" sz="1600" spc="-25" dirty="0" err="1">
                <a:latin typeface="+mj-lt"/>
                <a:cs typeface="Calibri" panose="020F0502020204030204" pitchFamily="34" charset="0"/>
              </a:rPr>
              <a:t>о</a:t>
            </a:r>
            <a:r>
              <a:rPr lang="ru-RU" sz="1600" spc="-80" dirty="0" err="1">
                <a:latin typeface="+mj-lt"/>
                <a:cs typeface="Calibri" panose="020F0502020204030204" pitchFamily="34" charset="0"/>
              </a:rPr>
              <a:t>з</a:t>
            </a:r>
            <a:r>
              <a:rPr lang="ru-RU" sz="1600" spc="-15" dirty="0" err="1">
                <a:latin typeface="+mj-lt"/>
                <a:cs typeface="Calibri" panose="020F0502020204030204" pitchFamily="34" charset="0"/>
              </a:rPr>
              <a:t>оаминде</a:t>
            </a:r>
            <a:r>
              <a:rPr lang="ru-RU" sz="1600" spc="-10" dirty="0" err="1">
                <a:latin typeface="+mj-lt"/>
                <a:cs typeface="Calibri" panose="020F0502020204030204" pitchFamily="34" charset="0"/>
              </a:rPr>
              <a:t>р</a:t>
            </a:r>
            <a:r>
              <a:rPr lang="ru-RU" sz="1600" spc="-1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45" dirty="0" err="1">
                <a:latin typeface="+mj-lt"/>
                <a:cs typeface="Calibri" panose="020F0502020204030204" pitchFamily="34" charset="0"/>
              </a:rPr>
              <a:t>қай</a:t>
            </a:r>
            <a:r>
              <a:rPr lang="ru-RU" sz="1600" spc="-50" dirty="0" err="1">
                <a:latin typeface="+mj-lt"/>
                <a:cs typeface="Calibri" panose="020F0502020204030204" pitchFamily="34" charset="0"/>
              </a:rPr>
              <a:t>т</a:t>
            </a:r>
            <a:r>
              <a:rPr lang="ru-RU" sz="1600" dirty="0" err="1">
                <a:latin typeface="+mj-lt"/>
                <a:cs typeface="Calibri" panose="020F0502020204030204" pitchFamily="34" charset="0"/>
              </a:rPr>
              <a:t>а</a:t>
            </a:r>
            <a:r>
              <a:rPr lang="ru-RU" sz="160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т</a:t>
            </a:r>
            <a:r>
              <a:rPr lang="ru-RU" sz="1600" spc="-15" dirty="0" err="1">
                <a:latin typeface="+mj-lt"/>
                <a:cs typeface="Calibri" panose="020F0502020204030204" pitchFamily="34" charset="0"/>
              </a:rPr>
              <a:t>оп</a:t>
            </a:r>
            <a:r>
              <a:rPr lang="ru-RU" sz="1600" spc="-30" dirty="0" err="1">
                <a:latin typeface="+mj-lt"/>
                <a:cs typeface="Calibri" panose="020F0502020204030204" pitchFamily="34" charset="0"/>
              </a:rPr>
              <a:t>т</a:t>
            </a:r>
            <a:r>
              <a:rPr lang="ru-RU" sz="1600" spc="-10" dirty="0" err="1">
                <a:latin typeface="+mj-lt"/>
                <a:cs typeface="Calibri" panose="020F0502020204030204" pitchFamily="34" charset="0"/>
              </a:rPr>
              <a:t>асып</a:t>
            </a:r>
            <a:r>
              <a:rPr lang="ru-RU" sz="1600" spc="-10" dirty="0">
                <a:latin typeface="+mj-lt"/>
                <a:cs typeface="Calibri" panose="020F0502020204030204" pitchFamily="34" charset="0"/>
              </a:rPr>
              <a:t>,  </a:t>
            </a:r>
            <a:r>
              <a:rPr lang="ru-RU" sz="1600" spc="-15" dirty="0" err="1">
                <a:latin typeface="+mj-lt"/>
                <a:cs typeface="Calibri" panose="020F0502020204030204" pitchFamily="34" charset="0"/>
              </a:rPr>
              <a:t>нитрозо-тобы</a:t>
            </a:r>
            <a:r>
              <a:rPr lang="ru-RU" sz="1600" spc="1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сақинаның</a:t>
            </a:r>
            <a:r>
              <a:rPr lang="ru-RU" sz="1600" spc="1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15" dirty="0">
                <a:latin typeface="+mj-lt"/>
                <a:cs typeface="Calibri" panose="020F0502020204030204" pitchFamily="34" charset="0"/>
              </a:rPr>
              <a:t>п-</a:t>
            </a:r>
            <a:r>
              <a:rPr lang="ru-RU" sz="1600" spc="-15" dirty="0" err="1">
                <a:latin typeface="+mj-lt"/>
                <a:cs typeface="Calibri" panose="020F0502020204030204" pitchFamily="34" charset="0"/>
              </a:rPr>
              <a:t>жағдайынан</a:t>
            </a:r>
            <a:r>
              <a:rPr lang="ru-RU" sz="1600" spc="1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5" dirty="0" err="1">
                <a:latin typeface="+mj-lt"/>
                <a:cs typeface="Calibri" panose="020F0502020204030204" pitchFamily="34" charset="0"/>
              </a:rPr>
              <a:t>орын</a:t>
            </a:r>
            <a:r>
              <a:rPr lang="ru-RU" sz="1600" spc="1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5" dirty="0" err="1">
                <a:latin typeface="+mj-lt"/>
                <a:cs typeface="Calibri" panose="020F0502020204030204" pitchFamily="34" charset="0"/>
              </a:rPr>
              <a:t>алады</a:t>
            </a:r>
            <a:r>
              <a:rPr lang="ru-RU" sz="1600" spc="-5" dirty="0">
                <a:latin typeface="+mj-lt"/>
                <a:cs typeface="Calibri" panose="020F0502020204030204" pitchFamily="34" charset="0"/>
              </a:rPr>
              <a:t>.</a:t>
            </a:r>
          </a:p>
          <a:p>
            <a:endParaRPr lang="kk-KZ" sz="1600" spc="-5" dirty="0">
              <a:latin typeface="+mj-lt"/>
              <a:cs typeface="Calibri" panose="020F0502020204030204" pitchFamily="34" charset="0"/>
            </a:endParaRPr>
          </a:p>
          <a:p>
            <a:r>
              <a:rPr lang="ru-RU" sz="1600" b="1" i="1" spc="-5" dirty="0" err="1">
                <a:solidFill>
                  <a:srgbClr val="274E13"/>
                </a:solidFill>
                <a:latin typeface="+mj-lt"/>
                <a:cs typeface="Arial"/>
              </a:rPr>
              <a:t>Үшіншілік</a:t>
            </a:r>
            <a:r>
              <a:rPr lang="ru-RU" sz="1600" b="1" i="1" dirty="0">
                <a:solidFill>
                  <a:srgbClr val="274E13"/>
                </a:solidFill>
                <a:latin typeface="+mj-lt"/>
                <a:cs typeface="Arial"/>
              </a:rPr>
              <a:t> </a:t>
            </a:r>
            <a:r>
              <a:rPr lang="ru-RU" sz="1600" b="1" i="1" spc="-5" dirty="0" err="1">
                <a:solidFill>
                  <a:srgbClr val="274E13"/>
                </a:solidFill>
                <a:latin typeface="+mj-lt"/>
                <a:cs typeface="Arial"/>
              </a:rPr>
              <a:t>ароматты</a:t>
            </a:r>
            <a:r>
              <a:rPr lang="ru-RU" sz="1600" b="1" i="1" spc="5" dirty="0">
                <a:solidFill>
                  <a:srgbClr val="274E13"/>
                </a:solidFill>
                <a:latin typeface="+mj-lt"/>
                <a:cs typeface="Arial"/>
              </a:rPr>
              <a:t> </a:t>
            </a:r>
            <a:r>
              <a:rPr lang="ru-RU" sz="1600" b="1" i="1" spc="-5" dirty="0" err="1">
                <a:solidFill>
                  <a:srgbClr val="274E13"/>
                </a:solidFill>
                <a:latin typeface="+mj-lt"/>
                <a:cs typeface="Arial"/>
              </a:rPr>
              <a:t>аминдер</a:t>
            </a:r>
            <a:r>
              <a:rPr lang="ru-RU" sz="1600" b="1" i="1" spc="5" dirty="0">
                <a:solidFill>
                  <a:srgbClr val="274E13"/>
                </a:solidFill>
                <a:latin typeface="+mj-lt"/>
                <a:cs typeface="Arial"/>
              </a:rPr>
              <a:t> </a:t>
            </a:r>
            <a:r>
              <a:rPr lang="ru-RU" sz="1600" spc="-25" dirty="0" err="1">
                <a:latin typeface="+mj-lt"/>
                <a:cs typeface="Calibri" panose="020F0502020204030204" pitchFamily="34" charset="0"/>
              </a:rPr>
              <a:t>азотты</a:t>
            </a:r>
            <a:r>
              <a:rPr lang="ru-RU" sz="1600" spc="2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40" dirty="0" err="1">
                <a:latin typeface="+mj-lt"/>
                <a:cs typeface="Calibri" panose="020F0502020204030204" pitchFamily="34" charset="0"/>
              </a:rPr>
              <a:t>қышқылмен</a:t>
            </a:r>
            <a:r>
              <a:rPr lang="ru-RU" sz="1600" spc="2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spc="-20" dirty="0">
                <a:latin typeface="+mj-lt"/>
                <a:cs typeface="Calibri" panose="020F0502020204030204" pitchFamily="34" charset="0"/>
              </a:rPr>
              <a:t>ə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рекеттесіп</a:t>
            </a:r>
            <a:r>
              <a:rPr lang="ru-RU" sz="1600" spc="-20" dirty="0">
                <a:latin typeface="+mj-lt"/>
                <a:cs typeface="Calibri" panose="020F0502020204030204" pitchFamily="34" charset="0"/>
              </a:rPr>
              <a:t>,</a:t>
            </a:r>
            <a:r>
              <a:rPr lang="ru-RU" sz="1600" spc="2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нитрозотопшасы</a:t>
            </a:r>
            <a:r>
              <a:rPr lang="ru-RU" sz="1600" spc="-2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360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сақинада</a:t>
            </a:r>
            <a:r>
              <a:rPr lang="ru-RU" sz="1600" spc="1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орналасқан</a:t>
            </a:r>
            <a:r>
              <a:rPr lang="ru-RU" sz="1600" spc="1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0" dirty="0">
                <a:latin typeface="+mj-lt"/>
                <a:cs typeface="Calibri" panose="020F0502020204030204" pitchFamily="34" charset="0"/>
              </a:rPr>
              <a:t>п-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нитрозоқосылыстар</a:t>
            </a:r>
            <a:r>
              <a:rPr lang="ru-RU" sz="1600" spc="15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1600" spc="-20" dirty="0" err="1">
                <a:latin typeface="+mj-lt"/>
                <a:cs typeface="Calibri" panose="020F0502020204030204" pitchFamily="34" charset="0"/>
              </a:rPr>
              <a:t>түзеді</a:t>
            </a:r>
            <a:r>
              <a:rPr lang="ru-RU" sz="1600" spc="-20" dirty="0">
                <a:latin typeface="+mj-lt"/>
                <a:cs typeface="Calibri" panose="020F0502020204030204" pitchFamily="34" charset="0"/>
              </a:rPr>
              <a:t>:</a:t>
            </a:r>
            <a:endParaRPr lang="ru-RU" sz="1600" dirty="0">
              <a:latin typeface="+mj-lt"/>
              <a:cs typeface="Calibri" panose="020F0502020204030204" pitchFamily="34" charset="0"/>
            </a:endParaRPr>
          </a:p>
          <a:p>
            <a:endParaRPr lang="ru-RU" sz="1600" dirty="0">
              <a:latin typeface="+mj-lt"/>
              <a:cs typeface="Calibri" panose="020F0502020204030204" pitchFamily="34" charset="0"/>
            </a:endParaRPr>
          </a:p>
          <a:p>
            <a:endParaRPr lang="ru-RU" sz="1600" spc="-20" dirty="0">
              <a:latin typeface="+mj-lt"/>
              <a:cs typeface="Calibri" panose="020F0502020204030204" pitchFamily="34" charset="0"/>
            </a:endParaRPr>
          </a:p>
          <a:p>
            <a:endParaRPr lang="kk-KZ" sz="1600" spc="-20" dirty="0">
              <a:latin typeface="+mj-lt"/>
              <a:cs typeface="Calibri" panose="020F0502020204030204" pitchFamily="34" charset="0"/>
            </a:endParaRPr>
          </a:p>
          <a:p>
            <a:endParaRPr lang="ru-RU" sz="1600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C16F75-E36B-5DDD-3058-2950C53FFC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23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1086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90550"/>
            <a:ext cx="4970246" cy="23799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onspekta.net/allrefs/baza1/15629188501.files/image10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4350"/>
            <a:ext cx="4953000" cy="44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811B0F6-7CDD-869E-C53A-D4C4B77F9D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25</a:t>
            </a:fld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C3F0EA7-932E-CCF8-72F3-183C223911E7}"/>
              </a:ext>
            </a:extLst>
          </p:cNvPr>
          <p:cNvSpPr/>
          <p:nvPr/>
        </p:nvSpPr>
        <p:spPr>
          <a:xfrm>
            <a:off x="5181600" y="1885881"/>
            <a:ext cx="3657600" cy="106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ECA62C2-6A1A-696F-9E87-287DA2108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052721"/>
              </p:ext>
            </p:extLst>
          </p:nvPr>
        </p:nvGraphicFramePr>
        <p:xfrm>
          <a:off x="5334000" y="2102566"/>
          <a:ext cx="3352800" cy="702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047214" imgH="847147" progId="ChemDraw.Document.6.0">
                  <p:embed/>
                </p:oleObj>
              </mc:Choice>
              <mc:Fallback>
                <p:oleObj name="CS ChemDraw Drawing" r:id="rId3" imgW="4047214" imgH="8471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2102566"/>
                        <a:ext cx="3352800" cy="702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BD821F-A3EA-650F-093F-774384AD8D5D}"/>
              </a:ext>
            </a:extLst>
          </p:cNvPr>
          <p:cNvSpPr/>
          <p:nvPr/>
        </p:nvSpPr>
        <p:spPr>
          <a:xfrm>
            <a:off x="457200" y="116220"/>
            <a:ext cx="63577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>
                <a:ln w="0"/>
                <a:solidFill>
                  <a:srgbClr val="C00000"/>
                </a:solidFill>
              </a:rPr>
              <a:t>Ароматты диазоний тұздардың азот бөлінуімен жүретін реакциялар</a:t>
            </a:r>
            <a:endParaRPr lang="ru-RU" sz="1600" b="1" cap="none" spc="0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8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025" y="492748"/>
            <a:ext cx="443012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980000"/>
                </a:solidFill>
                <a:latin typeface="Arial"/>
                <a:cs typeface="Arial"/>
              </a:rPr>
              <a:t>Аминоарендерде</a:t>
            </a:r>
            <a:r>
              <a:rPr sz="1400" b="1" spc="-25" dirty="0">
                <a:solidFill>
                  <a:srgbClr val="980000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980000"/>
                </a:solidFill>
                <a:latin typeface="Arial"/>
                <a:cs typeface="Arial"/>
              </a:rPr>
              <a:t>электрофилді</a:t>
            </a:r>
            <a:r>
              <a:rPr sz="1400" b="1" spc="-20" dirty="0">
                <a:solidFill>
                  <a:srgbClr val="980000"/>
                </a:solidFill>
                <a:latin typeface="Arial"/>
                <a:cs typeface="Arial"/>
              </a:rPr>
              <a:t> </a:t>
            </a:r>
            <a:endParaRPr lang="kk-KZ" sz="1400" b="1" spc="-20" dirty="0">
              <a:solidFill>
                <a:srgbClr val="980000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980000"/>
                </a:solidFill>
                <a:latin typeface="Arial"/>
                <a:cs typeface="Arial"/>
              </a:rPr>
              <a:t>орынбасу</a:t>
            </a:r>
            <a:r>
              <a:rPr sz="1400" b="1" spc="-20" dirty="0">
                <a:solidFill>
                  <a:srgbClr val="98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80000"/>
                </a:solidFill>
                <a:latin typeface="Arial"/>
                <a:cs typeface="Arial"/>
              </a:rPr>
              <a:t>реакциялары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504950"/>
            <a:ext cx="1610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i="1" spc="-5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Анилинді</a:t>
            </a:r>
            <a:r>
              <a:rPr lang="ru-RU" sz="1200" b="1" i="1" spc="-7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200" b="1" i="1" spc="-15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нитрлеу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3B0CBF5-5DDE-A009-93E8-FA4082AB3B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26</a:t>
            </a:fld>
            <a:endParaRPr lang="ru-KZ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1EE78FC-A063-2B9D-34F5-D86AF0B52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05137"/>
              </p:ext>
            </p:extLst>
          </p:nvPr>
        </p:nvGraphicFramePr>
        <p:xfrm>
          <a:off x="609600" y="2098683"/>
          <a:ext cx="6351588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51563" imgH="1528354" progId="ChemDraw.Document.6.0">
                  <p:embed/>
                </p:oleObj>
              </mc:Choice>
              <mc:Fallback>
                <p:oleObj name="CS ChemDraw Drawing" r:id="rId2" imgW="6351563" imgH="15283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2098683"/>
                        <a:ext cx="6351588" cy="152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CC7AD23-7984-86E7-E961-62112B02FD88}"/>
              </a:ext>
            </a:extLst>
          </p:cNvPr>
          <p:cNvSpPr/>
          <p:nvPr/>
        </p:nvSpPr>
        <p:spPr>
          <a:xfrm>
            <a:off x="5029200" y="438150"/>
            <a:ext cx="16764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ED8BEFC-0DF2-D291-F71B-410072C5A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31236"/>
              </p:ext>
            </p:extLst>
          </p:nvPr>
        </p:nvGraphicFramePr>
        <p:xfrm>
          <a:off x="5334000" y="438150"/>
          <a:ext cx="10731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72509" imgH="798161" progId="ChemDraw.Document.6.0">
                  <p:embed/>
                </p:oleObj>
              </mc:Choice>
              <mc:Fallback>
                <p:oleObj name="CS ChemDraw Drawing" r:id="rId4" imgW="1072509" imgH="7981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438150"/>
                        <a:ext cx="1073150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699" y="200205"/>
            <a:ext cx="2774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980000"/>
                </a:solidFill>
                <a:latin typeface="Arial"/>
                <a:cs typeface="Arial"/>
              </a:rPr>
              <a:t>Сульфирлеу</a:t>
            </a:r>
            <a:r>
              <a:rPr sz="1800" b="1" spc="-80" dirty="0">
                <a:solidFill>
                  <a:srgbClr val="98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80000"/>
                </a:solidFill>
                <a:latin typeface="Arial"/>
                <a:cs typeface="Arial"/>
              </a:rPr>
              <a:t>реакциясы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303B50-06ED-7D83-5442-7686A02000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27</a:t>
            </a:fld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2E08B6-DA1C-96AD-184F-015A2C8C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42950"/>
            <a:ext cx="6353322" cy="2238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438150"/>
            <a:ext cx="7620000" cy="2149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400" b="1" spc="-5" dirty="0">
                <a:solidFill>
                  <a:srgbClr val="9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Аминдер</a:t>
            </a:r>
            <a:r>
              <a:rPr sz="1400" b="1" spc="-10" dirty="0">
                <a:solidFill>
                  <a:srgbClr val="9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9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b="1" spc="5" dirty="0">
                <a:solidFill>
                  <a:srgbClr val="9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latin typeface="Arial" panose="020B0604020202020204" pitchFamily="34" charset="0"/>
                <a:cs typeface="Arial" panose="020B0604020202020204" pitchFamily="34" charset="0"/>
              </a:rPr>
              <a:t>аммиактағы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сутегі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атомдарының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алкил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(R−) </a:t>
            </a:r>
            <a:r>
              <a:rPr sz="1400" spc="-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топтарына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алмасқан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қосылыстар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107300"/>
            <a:ext cx="5029200" cy="14478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D0D466-585F-86CA-C626-DE719D93C0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3</a:t>
            </a:fld>
            <a:endParaRPr lang="ru-K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5322"/>
          <a:stretch/>
        </p:blipFill>
        <p:spPr>
          <a:xfrm>
            <a:off x="609600" y="971550"/>
            <a:ext cx="7252599" cy="3368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3000" y="343954"/>
            <a:ext cx="592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err="1">
                <a:solidFill>
                  <a:schemeClr val="tx2"/>
                </a:solidFill>
                <a:cs typeface="Calibri" panose="020F0502020204030204" pitchFamily="34" charset="0"/>
              </a:rPr>
              <a:t>Көмірсутек</a:t>
            </a:r>
            <a:r>
              <a:rPr lang="ru-RU" b="1" spc="-20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b="1" spc="-20" dirty="0" err="1">
                <a:solidFill>
                  <a:schemeClr val="tx2"/>
                </a:solidFill>
                <a:cs typeface="Calibri" panose="020F0502020204030204" pitchFamily="34" charset="0"/>
              </a:rPr>
              <a:t>радикалдың</a:t>
            </a:r>
            <a:r>
              <a:rPr lang="ru-RU" b="1" spc="-20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b="1" spc="-20" dirty="0" err="1">
                <a:solidFill>
                  <a:schemeClr val="tx2"/>
                </a:solidFill>
                <a:cs typeface="Calibri" panose="020F0502020204030204" pitchFamily="34" charset="0"/>
              </a:rPr>
              <a:t>санына</a:t>
            </a:r>
            <a:r>
              <a:rPr lang="ru-RU" b="1" spc="-20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b="1" spc="-20" dirty="0" err="1">
                <a:solidFill>
                  <a:schemeClr val="tx2"/>
                </a:solidFill>
                <a:cs typeface="Calibri" panose="020F0502020204030204" pitchFamily="34" charset="0"/>
              </a:rPr>
              <a:t>қарай</a:t>
            </a:r>
            <a:r>
              <a:rPr lang="ru-RU" b="1" spc="-20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b="1" spc="-20" dirty="0" err="1">
                <a:solidFill>
                  <a:schemeClr val="tx2"/>
                </a:solidFill>
                <a:cs typeface="Calibri" panose="020F0502020204030204" pitchFamily="34" charset="0"/>
              </a:rPr>
              <a:t>аминдер</a:t>
            </a:r>
            <a:r>
              <a:rPr lang="ru-RU" b="1" spc="-20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b="1" spc="-20" dirty="0" err="1">
                <a:solidFill>
                  <a:schemeClr val="tx2"/>
                </a:solidFill>
                <a:cs typeface="Calibri" panose="020F0502020204030204" pitchFamily="34" charset="0"/>
              </a:rPr>
              <a:t>жіктеледі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24A0A2-C573-689B-79E8-6D2629895B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4</a:t>
            </a:fld>
            <a:endParaRPr lang="ru-K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3824" y="324799"/>
            <a:ext cx="1766948" cy="293029"/>
          </a:xfrm>
          <a:prstGeom prst="rect">
            <a:avLst/>
          </a:prstGeom>
          <a:ln w="28574">
            <a:solidFill>
              <a:srgbClr val="CC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605"/>
              </a:spcBef>
            </a:pPr>
            <a:r>
              <a:rPr sz="1400" b="1" spc="-5" dirty="0">
                <a:latin typeface="+mj-lt"/>
                <a:cs typeface="Arial"/>
              </a:rPr>
              <a:t>Номенклатура</a:t>
            </a:r>
            <a:endParaRPr sz="140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356" y="975099"/>
            <a:ext cx="2402244" cy="293670"/>
          </a:xfrm>
          <a:prstGeom prst="rect">
            <a:avLst/>
          </a:prstGeom>
          <a:ln w="28574">
            <a:solidFill>
              <a:srgbClr val="1B4587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610"/>
              </a:spcBef>
              <a:tabLst>
                <a:tab pos="542290" algn="l"/>
              </a:tabLst>
            </a:pPr>
            <a:r>
              <a:rPr sz="1400" spc="-5" dirty="0">
                <a:latin typeface="+mj-lt"/>
                <a:cs typeface="Calibri" panose="020F0502020204030204" pitchFamily="34" charset="0"/>
              </a:rPr>
              <a:t>1)	</a:t>
            </a:r>
            <a:r>
              <a:rPr sz="1400" spc="-15" dirty="0">
                <a:latin typeface="+mj-lt"/>
                <a:cs typeface="Calibri" panose="020F0502020204030204" pitchFamily="34" charset="0"/>
              </a:rPr>
              <a:t>радикал</a:t>
            </a:r>
            <a:r>
              <a:rPr sz="1400" dirty="0">
                <a:latin typeface="+mj-lt"/>
                <a:cs typeface="Calibri" panose="020F0502020204030204" pitchFamily="34" charset="0"/>
              </a:rPr>
              <a:t> </a:t>
            </a:r>
            <a:r>
              <a:rPr sz="1400" spc="-15" dirty="0">
                <a:latin typeface="+mj-lt"/>
                <a:cs typeface="Calibri" panose="020F0502020204030204" pitchFamily="34" charset="0"/>
              </a:rPr>
              <a:t>аты</a:t>
            </a:r>
            <a:r>
              <a:rPr sz="1400" dirty="0">
                <a:latin typeface="+mj-lt"/>
                <a:cs typeface="Calibri" panose="020F0502020204030204" pitchFamily="34" charset="0"/>
              </a:rPr>
              <a:t> +</a:t>
            </a:r>
            <a:r>
              <a:rPr sz="1400" spc="5" dirty="0">
                <a:latin typeface="+mj-lt"/>
                <a:cs typeface="Calibri" panose="020F0502020204030204" pitchFamily="34" charset="0"/>
              </a:rPr>
              <a:t> </a:t>
            </a:r>
            <a:r>
              <a:rPr sz="1400" b="1" i="1" spc="-5" dirty="0">
                <a:latin typeface="+mj-lt"/>
                <a:cs typeface="Arial"/>
              </a:rPr>
              <a:t>амин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5374" y="975099"/>
            <a:ext cx="2228306" cy="294311"/>
          </a:xfrm>
          <a:prstGeom prst="rect">
            <a:avLst/>
          </a:prstGeom>
          <a:ln w="28574">
            <a:solidFill>
              <a:srgbClr val="1B4587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615"/>
              </a:spcBef>
            </a:pPr>
            <a:r>
              <a:rPr sz="1400" spc="-5" dirty="0">
                <a:latin typeface="+mj-lt"/>
                <a:cs typeface="Calibri" panose="020F0502020204030204" pitchFamily="34" charset="0"/>
              </a:rPr>
              <a:t>2)</a:t>
            </a:r>
            <a:r>
              <a:rPr sz="1400" spc="20" dirty="0">
                <a:latin typeface="+mj-lt"/>
                <a:cs typeface="Calibri" panose="020F0502020204030204" pitchFamily="34" charset="0"/>
              </a:rPr>
              <a:t> </a:t>
            </a:r>
            <a:r>
              <a:rPr sz="1400" b="1" i="1" spc="-5" dirty="0">
                <a:latin typeface="+mj-lt"/>
                <a:cs typeface="Arial"/>
              </a:rPr>
              <a:t>амино</a:t>
            </a:r>
            <a:r>
              <a:rPr sz="1400" b="1" i="1" spc="-20" dirty="0">
                <a:latin typeface="+mj-lt"/>
                <a:cs typeface="Arial"/>
              </a:rPr>
              <a:t> </a:t>
            </a:r>
            <a:r>
              <a:rPr sz="1400" dirty="0">
                <a:latin typeface="+mj-lt"/>
                <a:cs typeface="Calibri" panose="020F0502020204030204" pitchFamily="34" charset="0"/>
              </a:rPr>
              <a:t>+ </a:t>
            </a:r>
            <a:r>
              <a:rPr sz="1400" spc="-30" dirty="0">
                <a:latin typeface="+mj-lt"/>
                <a:cs typeface="Calibri" panose="020F0502020204030204" pitchFamily="34" charset="0"/>
              </a:rPr>
              <a:t>көмірсутек</a:t>
            </a:r>
            <a:r>
              <a:rPr sz="1400" spc="5" dirty="0">
                <a:latin typeface="+mj-lt"/>
                <a:cs typeface="Calibri" panose="020F0502020204030204" pitchFamily="34" charset="0"/>
              </a:rPr>
              <a:t> </a:t>
            </a:r>
            <a:r>
              <a:rPr sz="1400" spc="-10" dirty="0">
                <a:latin typeface="+mj-lt"/>
                <a:cs typeface="Calibri" panose="020F0502020204030204" pitchFamily="34" charset="0"/>
              </a:rPr>
              <a:t>аты</a:t>
            </a:r>
            <a:endParaRPr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23FCE1-73AE-ABE4-E984-B009FA9495A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5</a:t>
            </a:fld>
            <a:endParaRPr lang="ru-KZ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E28F644-6844-A2DB-A3E6-21C3BD47F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29851"/>
              </p:ext>
            </p:extLst>
          </p:nvPr>
        </p:nvGraphicFramePr>
        <p:xfrm>
          <a:off x="1905000" y="1733550"/>
          <a:ext cx="3967719" cy="243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64025" imgH="2309983" progId="ChemDraw.Document.6.0">
                  <p:embed/>
                </p:oleObj>
              </mc:Choice>
              <mc:Fallback>
                <p:oleObj name="CS ChemDraw Drawing" r:id="rId2" imgW="3764025" imgH="23099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5000" y="1733550"/>
                        <a:ext cx="3967719" cy="2434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049" y="229049"/>
            <a:ext cx="7588326" cy="456066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2C1A5E-818B-CDAE-A299-FEC35F8631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6</a:t>
            </a:fld>
            <a:endParaRPr lang="ru-K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3122" y="128645"/>
            <a:ext cx="153638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0000"/>
                </a:solidFill>
                <a:latin typeface="+mj-lt"/>
              </a:rPr>
              <a:t>Алу</a:t>
            </a:r>
            <a:r>
              <a:rPr sz="1400" spc="-65" dirty="0">
                <a:solidFill>
                  <a:srgbClr val="FF0000"/>
                </a:solidFill>
                <a:latin typeface="+mj-lt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+mj-lt"/>
              </a:rPr>
              <a:t>жолдары</a:t>
            </a:r>
            <a:endParaRPr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799" y="534181"/>
            <a:ext cx="8063975" cy="52770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55"/>
              </a:spcBef>
            </a:pPr>
            <a:r>
              <a:rPr sz="1400" b="1" i="1" spc="-5" dirty="0">
                <a:solidFill>
                  <a:srgbClr val="0B5394"/>
                </a:solidFill>
                <a:latin typeface="+mj-lt"/>
                <a:cs typeface="Arial"/>
              </a:rPr>
              <a:t>1.</a:t>
            </a:r>
            <a:r>
              <a:rPr sz="1400" b="1" i="1" spc="-10" dirty="0">
                <a:solidFill>
                  <a:srgbClr val="0B5394"/>
                </a:solidFill>
                <a:latin typeface="+mj-lt"/>
                <a:cs typeface="Arial"/>
              </a:rPr>
              <a:t> Спирттерді аминдеу </a:t>
            </a:r>
            <a:r>
              <a:rPr sz="1400" b="1" i="1" spc="-5" dirty="0">
                <a:solidFill>
                  <a:srgbClr val="0B5394"/>
                </a:solidFill>
                <a:latin typeface="+mj-lt"/>
                <a:cs typeface="Arial"/>
              </a:rPr>
              <a:t>(спирттердің</a:t>
            </a:r>
            <a:r>
              <a:rPr sz="1400" b="1" i="1" spc="-10" dirty="0">
                <a:solidFill>
                  <a:srgbClr val="0B5394"/>
                </a:solidFill>
                <a:latin typeface="+mj-lt"/>
                <a:cs typeface="Arial"/>
              </a:rPr>
              <a:t> </a:t>
            </a:r>
            <a:r>
              <a:rPr sz="1400" b="1" i="1" spc="-5" dirty="0" err="1">
                <a:solidFill>
                  <a:srgbClr val="0B5394"/>
                </a:solidFill>
                <a:latin typeface="+mj-lt"/>
                <a:cs typeface="Arial"/>
              </a:rPr>
              <a:t>аммонолизі</a:t>
            </a:r>
            <a:r>
              <a:rPr sz="1400" b="1" i="1" spc="-5" dirty="0">
                <a:solidFill>
                  <a:srgbClr val="0B5394"/>
                </a:solidFill>
                <a:latin typeface="+mj-lt"/>
                <a:cs typeface="Arial"/>
              </a:rPr>
              <a:t>)</a:t>
            </a:r>
            <a:r>
              <a:rPr lang="kk-KZ" sz="1400" b="1" i="1" spc="-5" dirty="0">
                <a:solidFill>
                  <a:srgbClr val="0B5394"/>
                </a:solidFill>
                <a:latin typeface="+mj-lt"/>
                <a:cs typeface="Arial"/>
              </a:rPr>
              <a:t> – </a:t>
            </a:r>
          </a:p>
          <a:p>
            <a:pPr marL="25400">
              <a:lnSpc>
                <a:spcPct val="100000"/>
              </a:lnSpc>
              <a:spcBef>
                <a:spcPts val="355"/>
              </a:spcBef>
            </a:pPr>
            <a:r>
              <a:rPr sz="1400" spc="-15" dirty="0" err="1">
                <a:latin typeface="+mj-lt"/>
                <a:cs typeface="Calibri" panose="020F0502020204030204" pitchFamily="34" charset="0"/>
              </a:rPr>
              <a:t>спирттер</a:t>
            </a:r>
            <a:r>
              <a:rPr sz="1400" spc="20" dirty="0">
                <a:latin typeface="+mj-lt"/>
                <a:cs typeface="Calibri" panose="020F0502020204030204" pitchFamily="34" charset="0"/>
              </a:rPr>
              <a:t> </a:t>
            </a:r>
            <a:r>
              <a:rPr sz="1400" spc="-20" dirty="0">
                <a:latin typeface="+mj-lt"/>
                <a:cs typeface="Calibri" panose="020F0502020204030204" pitchFamily="34" charset="0"/>
              </a:rPr>
              <a:t>мен</a:t>
            </a:r>
            <a:r>
              <a:rPr sz="1400" spc="25" dirty="0">
                <a:latin typeface="+mj-lt"/>
                <a:cs typeface="Calibri" panose="020F0502020204030204" pitchFamily="34" charset="0"/>
              </a:rPr>
              <a:t> </a:t>
            </a:r>
            <a:r>
              <a:rPr sz="1400" spc="-30" dirty="0" err="1">
                <a:latin typeface="+mj-lt"/>
                <a:cs typeface="Calibri" panose="020F0502020204030204" pitchFamily="34" charset="0"/>
              </a:rPr>
              <a:t>аммиактың</a:t>
            </a:r>
            <a:r>
              <a:rPr sz="1400" spc="25" dirty="0">
                <a:latin typeface="+mj-lt"/>
                <a:cs typeface="Calibri" panose="020F0502020204030204" pitchFamily="34" charset="0"/>
              </a:rPr>
              <a:t> </a:t>
            </a:r>
            <a:r>
              <a:rPr lang="kk-KZ" sz="1400" spc="25" dirty="0">
                <a:latin typeface="+mj-lt"/>
                <a:cs typeface="Calibri" panose="020F0502020204030204" pitchFamily="34" charset="0"/>
              </a:rPr>
              <a:t>газды фазада </a:t>
            </a:r>
            <a:r>
              <a:rPr lang="kk-KZ" sz="1400" dirty="0">
                <a:latin typeface="+mj-lt"/>
                <a:cs typeface="Calibri" panose="020F0502020204030204" pitchFamily="34" charset="0"/>
              </a:rPr>
              <a:t>әрекеттесуі</a:t>
            </a:r>
            <a:r>
              <a:rPr sz="1400" spc="-5" dirty="0">
                <a:latin typeface="+mj-lt"/>
                <a:cs typeface="Calibri" panose="020F0502020204030204" pitchFamily="34" charset="0"/>
              </a:rPr>
              <a:t>:</a:t>
            </a:r>
            <a:endParaRPr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311726" y="2926767"/>
            <a:ext cx="8063975" cy="486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5080" indent="-282575">
              <a:lnSpc>
                <a:spcPct val="113300"/>
              </a:lnSpc>
              <a:spcBef>
                <a:spcPts val="100"/>
              </a:spcBef>
            </a:pPr>
            <a:r>
              <a:rPr lang="kk-KZ" sz="1400" b="1" i="1" spc="-5" dirty="0">
                <a:solidFill>
                  <a:srgbClr val="0B5394"/>
                </a:solidFill>
                <a:latin typeface="+mj-lt"/>
                <a:cs typeface="Arial"/>
              </a:rPr>
              <a:t>2</a:t>
            </a:r>
            <a:r>
              <a:rPr sz="1400" b="1" i="1" spc="-5" dirty="0">
                <a:solidFill>
                  <a:srgbClr val="0B5394"/>
                </a:solidFill>
                <a:latin typeface="+mj-lt"/>
                <a:cs typeface="Arial"/>
              </a:rPr>
              <a:t>. Аммиакты жəне аминдердің </a:t>
            </a:r>
            <a:r>
              <a:rPr sz="1400" b="1" i="1" spc="-10" dirty="0">
                <a:solidFill>
                  <a:srgbClr val="0B5394"/>
                </a:solidFill>
                <a:latin typeface="+mj-lt"/>
                <a:cs typeface="Arial"/>
              </a:rPr>
              <a:t>өздерін </a:t>
            </a:r>
            <a:r>
              <a:rPr sz="1400" b="1" i="1" spc="-5" dirty="0" err="1">
                <a:solidFill>
                  <a:srgbClr val="0B5394"/>
                </a:solidFill>
                <a:latin typeface="+mj-lt"/>
                <a:cs typeface="Arial"/>
              </a:rPr>
              <a:t>алкилдеу</a:t>
            </a:r>
            <a:r>
              <a:rPr sz="1400" b="1" i="1" spc="-5" dirty="0">
                <a:solidFill>
                  <a:srgbClr val="0B5394"/>
                </a:solidFill>
                <a:latin typeface="+mj-lt"/>
                <a:cs typeface="Arial"/>
              </a:rPr>
              <a:t> </a:t>
            </a:r>
            <a:r>
              <a:rPr sz="1400" b="1" i="1" dirty="0">
                <a:solidFill>
                  <a:srgbClr val="0B5394"/>
                </a:solidFill>
                <a:latin typeface="+mj-lt"/>
                <a:cs typeface="Arial"/>
              </a:rPr>
              <a:t> </a:t>
            </a:r>
            <a:r>
              <a:rPr lang="kk-KZ" sz="1400" b="1" i="1" dirty="0">
                <a:solidFill>
                  <a:srgbClr val="0B5394"/>
                </a:solidFill>
                <a:latin typeface="+mj-lt"/>
                <a:cs typeface="Arial"/>
              </a:rPr>
              <a:t>(Гофман реакциясы) - </a:t>
            </a:r>
            <a:r>
              <a:rPr sz="1400" spc="-30" dirty="0" err="1">
                <a:latin typeface="+mj-lt"/>
                <a:cs typeface="Calibri" panose="020F0502020204030204" pitchFamily="34" charset="0"/>
              </a:rPr>
              <a:t>аммиакпен</a:t>
            </a:r>
            <a:r>
              <a:rPr sz="1400" spc="30" dirty="0">
                <a:latin typeface="+mj-lt"/>
                <a:cs typeface="Calibri" panose="020F0502020204030204" pitchFamily="34" charset="0"/>
              </a:rPr>
              <a:t> </a:t>
            </a:r>
            <a:r>
              <a:rPr sz="1400" spc="-10" dirty="0" err="1">
                <a:latin typeface="+mj-lt"/>
                <a:cs typeface="Calibri" panose="020F0502020204030204" pitchFamily="34" charset="0"/>
              </a:rPr>
              <a:t>галогентуындыларға</a:t>
            </a:r>
            <a:r>
              <a:rPr sz="1400" spc="30" dirty="0">
                <a:latin typeface="+mj-lt"/>
                <a:cs typeface="Calibri" panose="020F0502020204030204" pitchFamily="34" charset="0"/>
              </a:rPr>
              <a:t> </a:t>
            </a:r>
            <a:r>
              <a:rPr sz="1400" spc="-5" dirty="0" err="1">
                <a:latin typeface="+mj-lt"/>
                <a:cs typeface="Calibri" panose="020F0502020204030204" pitchFamily="34" charset="0"/>
              </a:rPr>
              <a:t>əсер</a:t>
            </a:r>
            <a:r>
              <a:rPr sz="1400" spc="15" dirty="0">
                <a:latin typeface="+mj-lt"/>
                <a:cs typeface="Calibri" panose="020F0502020204030204" pitchFamily="34" charset="0"/>
              </a:rPr>
              <a:t> </a:t>
            </a:r>
            <a:r>
              <a:rPr sz="1400" spc="-15" dirty="0">
                <a:latin typeface="+mj-lt"/>
                <a:cs typeface="Calibri" panose="020F0502020204030204" pitchFamily="34" charset="0"/>
              </a:rPr>
              <a:t>етсе,</a:t>
            </a:r>
            <a:r>
              <a:rPr sz="1400" spc="10" dirty="0">
                <a:latin typeface="+mj-lt"/>
                <a:cs typeface="Calibri" panose="020F0502020204030204" pitchFamily="34" charset="0"/>
              </a:rPr>
              <a:t> </a:t>
            </a:r>
            <a:r>
              <a:rPr sz="1400" spc="-15" dirty="0">
                <a:latin typeface="+mj-lt"/>
                <a:cs typeface="Calibri" panose="020F0502020204030204" pitchFamily="34" charset="0"/>
              </a:rPr>
              <a:t>əртүрлі</a:t>
            </a:r>
            <a:r>
              <a:rPr sz="1400" spc="15" dirty="0">
                <a:latin typeface="+mj-lt"/>
                <a:cs typeface="Calibri" panose="020F0502020204030204" pitchFamily="34" charset="0"/>
              </a:rPr>
              <a:t> </a:t>
            </a:r>
            <a:r>
              <a:rPr sz="1400" spc="-15" dirty="0">
                <a:latin typeface="+mj-lt"/>
                <a:cs typeface="Calibri" panose="020F0502020204030204" pitchFamily="34" charset="0"/>
              </a:rPr>
              <a:t>аминдер</a:t>
            </a:r>
            <a:r>
              <a:rPr sz="1400" spc="15" dirty="0">
                <a:latin typeface="+mj-lt"/>
                <a:cs typeface="Calibri" panose="020F0502020204030204" pitchFamily="34" charset="0"/>
              </a:rPr>
              <a:t> </a:t>
            </a:r>
            <a:r>
              <a:rPr sz="1400" spc="-5" dirty="0">
                <a:latin typeface="+mj-lt"/>
                <a:cs typeface="Calibri" panose="020F0502020204030204" pitchFamily="34" charset="0"/>
              </a:rPr>
              <a:t>алынады</a:t>
            </a:r>
            <a:endParaRPr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24846A-E4AE-CDF8-A336-B44EADDB3B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7</a:t>
            </a:fld>
            <a:endParaRPr lang="ru-KZ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3187B97-FC1B-626E-120F-28537F90F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940912"/>
              </p:ext>
            </p:extLst>
          </p:nvPr>
        </p:nvGraphicFramePr>
        <p:xfrm>
          <a:off x="381000" y="1303919"/>
          <a:ext cx="6202680" cy="138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32299" imgH="1436812" progId="ChemDraw.Document.6.0">
                  <p:embed/>
                </p:oleObj>
              </mc:Choice>
              <mc:Fallback>
                <p:oleObj name="CS ChemDraw Drawing" r:id="rId2" imgW="6432299" imgH="14368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303919"/>
                        <a:ext cx="6202680" cy="1385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2F47C05-03E8-357C-B070-1FA530A1C3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340421"/>
              </p:ext>
            </p:extLst>
          </p:nvPr>
        </p:nvGraphicFramePr>
        <p:xfrm>
          <a:off x="381000" y="3678666"/>
          <a:ext cx="812997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54321" imgH="615077" progId="ChemDraw.Document.6.0">
                  <p:embed/>
                </p:oleObj>
              </mc:Choice>
              <mc:Fallback>
                <p:oleObj name="CS ChemDraw Drawing" r:id="rId4" imgW="6554321" imgH="6150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3678666"/>
                        <a:ext cx="812997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01637"/>
            <a:ext cx="7620000" cy="546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lang="kk-KZ" sz="1600" b="1" i="1" spc="-5" dirty="0">
                <a:solidFill>
                  <a:srgbClr val="0B5394"/>
                </a:solidFill>
                <a:latin typeface="Arial"/>
                <a:cs typeface="Arial"/>
              </a:rPr>
              <a:t>3</a:t>
            </a:r>
            <a:r>
              <a:rPr sz="1600" b="1" i="1" spc="-5" dirty="0">
                <a:solidFill>
                  <a:srgbClr val="0B5394"/>
                </a:solidFill>
                <a:latin typeface="Arial"/>
                <a:cs typeface="Arial"/>
              </a:rPr>
              <a:t>. </a:t>
            </a:r>
            <a:r>
              <a:rPr sz="1600" b="1" i="1" spc="-10" dirty="0">
                <a:solidFill>
                  <a:srgbClr val="0B5394"/>
                </a:solidFill>
                <a:latin typeface="Arial"/>
                <a:cs typeface="Arial"/>
              </a:rPr>
              <a:t>Амидтердің </a:t>
            </a:r>
            <a:r>
              <a:rPr sz="1600" b="1" i="1" spc="-5" dirty="0">
                <a:solidFill>
                  <a:srgbClr val="0B5394"/>
                </a:solidFill>
                <a:latin typeface="Arial"/>
                <a:cs typeface="Arial"/>
              </a:rPr>
              <a:t>ыдырауы </a:t>
            </a:r>
            <a:r>
              <a:rPr sz="1600" i="1" dirty="0">
                <a:latin typeface="Arial"/>
                <a:cs typeface="Arial"/>
              </a:rPr>
              <a:t>- </a:t>
            </a:r>
            <a:r>
              <a:rPr sz="1600" i="1" spc="-5" dirty="0">
                <a:latin typeface="Arial"/>
                <a:cs typeface="Arial"/>
              </a:rPr>
              <a:t>қышқылдар амидтері гипобромит не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гипохлорит </a:t>
            </a:r>
            <a:r>
              <a:rPr sz="1600" i="1" spc="-5" dirty="0" err="1">
                <a:latin typeface="Arial"/>
                <a:cs typeface="Arial"/>
              </a:rPr>
              <a:t>əсерінен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lang="kk-KZ" sz="1600" i="1" spc="-5" dirty="0">
                <a:latin typeface="Arial"/>
                <a:cs typeface="Arial"/>
              </a:rPr>
              <a:t>ыдырап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біріншілік аминдер </a:t>
            </a:r>
            <a:r>
              <a:rPr sz="1600" i="1" spc="-10" dirty="0">
                <a:latin typeface="Arial"/>
                <a:cs typeface="Arial"/>
              </a:rPr>
              <a:t>береді 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(Гофман</a:t>
            </a:r>
            <a:r>
              <a:rPr sz="1600" i="1" spc="-10" dirty="0">
                <a:latin typeface="Arial"/>
                <a:cs typeface="Arial"/>
              </a:rPr>
              <a:t> реакциясы):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166620"/>
            <a:ext cx="5334000" cy="140105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867400" y="3486150"/>
            <a:ext cx="3074203" cy="47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1200" spc="-30" dirty="0">
                <a:latin typeface="Calibri" panose="020F0502020204030204" pitchFamily="34" charset="0"/>
                <a:cs typeface="Calibri" panose="020F0502020204030204" pitchFamily="34" charset="0"/>
              </a:rPr>
              <a:t>Реакция</a:t>
            </a:r>
            <a:r>
              <a:rPr lang="ru-RU" sz="12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салқындатылған</a:t>
            </a:r>
            <a:r>
              <a:rPr lang="ru-RU" sz="12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(0-5</a:t>
            </a:r>
            <a:r>
              <a:rPr lang="ru-RU" sz="1200" spc="-7" baseline="31746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С)</a:t>
            </a:r>
            <a:r>
              <a:rPr lang="ru-RU" sz="12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NaOH</a:t>
            </a:r>
            <a:endParaRPr lang="kk-KZ" sz="1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ерітіндісінде</a:t>
            </a:r>
            <a:r>
              <a:rPr lang="ru-RU" sz="12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spc="-25" dirty="0" err="1">
                <a:latin typeface="Calibri" panose="020F0502020204030204" pitchFamily="34" charset="0"/>
                <a:cs typeface="Calibri" panose="020F0502020204030204" pitchFamily="34" charset="0"/>
              </a:rPr>
              <a:t>жүргізіледі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https://www.vedantu.com/question-sets/8af98444-b9b9-4714-ae89-bc9b36cff98580442686820560743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/>
          <a:stretch/>
        </p:blipFill>
        <p:spPr bwMode="auto">
          <a:xfrm>
            <a:off x="346993" y="933071"/>
            <a:ext cx="6383859" cy="194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CB52521-1D39-2CA7-BB31-0B44E9DD1D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8</a:t>
            </a:fld>
            <a:endParaRPr lang="ru-K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09550"/>
            <a:ext cx="6781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0B5394"/>
                </a:solidFill>
                <a:cs typeface="Arial"/>
              </a:rPr>
              <a:t>4.</a:t>
            </a:r>
            <a:r>
              <a:rPr sz="1400" b="1" i="1" spc="-20" dirty="0">
                <a:solidFill>
                  <a:srgbClr val="0B5394"/>
                </a:solidFill>
                <a:cs typeface="Arial"/>
              </a:rPr>
              <a:t> </a:t>
            </a:r>
            <a:r>
              <a:rPr sz="1400" b="1" i="1" spc="-15" dirty="0" err="1">
                <a:solidFill>
                  <a:srgbClr val="0B5394"/>
                </a:solidFill>
                <a:cs typeface="Arial"/>
              </a:rPr>
              <a:t>Тотықсыздану</a:t>
            </a:r>
            <a:r>
              <a:rPr sz="1400" b="1" i="1" spc="-15" dirty="0">
                <a:solidFill>
                  <a:srgbClr val="0B5394"/>
                </a:solidFill>
                <a:cs typeface="Arial"/>
              </a:rPr>
              <a:t> </a:t>
            </a:r>
            <a:r>
              <a:rPr sz="1400" b="1" i="1" spc="-5" dirty="0" err="1">
                <a:solidFill>
                  <a:srgbClr val="0B5394"/>
                </a:solidFill>
                <a:cs typeface="Arial"/>
              </a:rPr>
              <a:t>реакциялары</a:t>
            </a:r>
            <a:r>
              <a:rPr lang="kk-KZ" sz="1400" b="1" i="1" spc="-5" dirty="0">
                <a:solidFill>
                  <a:srgbClr val="0B5394"/>
                </a:solidFill>
                <a:cs typeface="Arial"/>
              </a:rPr>
              <a:t> </a:t>
            </a:r>
            <a:r>
              <a:rPr sz="1400" spc="-25" dirty="0">
                <a:cs typeface="Calibri" panose="020F0502020204030204" pitchFamily="34" charset="0"/>
              </a:rPr>
              <a:t>(катализаторлар</a:t>
            </a:r>
            <a:r>
              <a:rPr sz="1400" spc="10" dirty="0">
                <a:cs typeface="Calibri" panose="020F0502020204030204" pitchFamily="34" charset="0"/>
              </a:rPr>
              <a:t> </a:t>
            </a:r>
            <a:r>
              <a:rPr sz="1400" spc="-5" dirty="0">
                <a:cs typeface="Calibri" panose="020F0502020204030204" pitchFamily="34" charset="0"/>
              </a:rPr>
              <a:t>Pt,</a:t>
            </a:r>
            <a:r>
              <a:rPr sz="1400" spc="10" dirty="0">
                <a:cs typeface="Calibri" panose="020F0502020204030204" pitchFamily="34" charset="0"/>
              </a:rPr>
              <a:t> </a:t>
            </a:r>
            <a:r>
              <a:rPr sz="1400" spc="-5" dirty="0">
                <a:cs typeface="Calibri" panose="020F0502020204030204" pitchFamily="34" charset="0"/>
              </a:rPr>
              <a:t>Pd,</a:t>
            </a:r>
            <a:r>
              <a:rPr sz="1400" spc="15" dirty="0">
                <a:cs typeface="Calibri" panose="020F0502020204030204" pitchFamily="34" charset="0"/>
              </a:rPr>
              <a:t> </a:t>
            </a:r>
            <a:r>
              <a:rPr sz="1400" spc="-10" dirty="0">
                <a:cs typeface="Calibri" panose="020F0502020204030204" pitchFamily="34" charset="0"/>
              </a:rPr>
              <a:t>Ni,</a:t>
            </a:r>
            <a:r>
              <a:rPr sz="1400" spc="10" dirty="0">
                <a:cs typeface="Calibri" panose="020F0502020204030204" pitchFamily="34" charset="0"/>
              </a:rPr>
              <a:t> </a:t>
            </a:r>
            <a:r>
              <a:rPr sz="1400" spc="-5" dirty="0">
                <a:cs typeface="Calibri" panose="020F0502020204030204" pitchFamily="34" charset="0"/>
              </a:rPr>
              <a:t>NaBH</a:t>
            </a:r>
            <a:r>
              <a:rPr sz="1200" spc="-5" dirty="0">
                <a:cs typeface="Calibri" panose="020F0502020204030204" pitchFamily="34" charset="0"/>
              </a:rPr>
              <a:t>4</a:t>
            </a:r>
            <a:r>
              <a:rPr sz="1400" spc="-5" dirty="0">
                <a:cs typeface="Calibri" panose="020F0502020204030204" pitchFamily="34" charset="0"/>
              </a:rPr>
              <a:t>,</a:t>
            </a:r>
            <a:r>
              <a:rPr sz="1400" spc="15" dirty="0">
                <a:cs typeface="Calibri" panose="020F0502020204030204" pitchFamily="34" charset="0"/>
              </a:rPr>
              <a:t> </a:t>
            </a:r>
            <a:r>
              <a:rPr sz="1400" spc="-10" dirty="0">
                <a:cs typeface="Calibri" panose="020F0502020204030204" pitchFamily="34" charset="0"/>
              </a:rPr>
              <a:t>LiAlH</a:t>
            </a:r>
            <a:r>
              <a:rPr sz="1200" spc="-10" dirty="0">
                <a:cs typeface="Calibri" panose="020F0502020204030204" pitchFamily="34" charset="0"/>
              </a:rPr>
              <a:t>4</a:t>
            </a:r>
            <a:r>
              <a:rPr sz="1400" spc="10" dirty="0">
                <a:cs typeface="Calibri" panose="020F0502020204030204" pitchFamily="34" charset="0"/>
              </a:rPr>
              <a:t> </a:t>
            </a:r>
            <a:r>
              <a:rPr sz="1400" spc="-25" dirty="0">
                <a:cs typeface="Calibri" panose="020F0502020204030204" pitchFamily="34" charset="0"/>
              </a:rPr>
              <a:t>қатысында)</a:t>
            </a:r>
            <a:endParaRPr sz="1400" dirty="0"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819150"/>
            <a:ext cx="3581400" cy="282493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E8D7C7-50F1-FAC7-EA6E-E507B2C476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KZ" smtClean="0"/>
              <a:t>9</a:t>
            </a:fld>
            <a:endParaRPr lang="ru-K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442</Words>
  <Application>Microsoft Office PowerPoint</Application>
  <PresentationFormat>Экран (16:9)</PresentationFormat>
  <Paragraphs>88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MS PGothic</vt:lpstr>
      <vt:lpstr>Arial</vt:lpstr>
      <vt:lpstr>Calibri</vt:lpstr>
      <vt:lpstr>Verdana</vt:lpstr>
      <vt:lpstr>Office Theme</vt:lpstr>
      <vt:lpstr>CS ChemDraw Drawing</vt:lpstr>
      <vt:lpstr>Аминдер: амин тобының негізділігі және  нуклеофилділігі, амин тобының қатысуымен жүретін реакциялар.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Алу жолдары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Амин тобының негізділігі жəне нуклеофилділігі.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Аминдер</dc:title>
  <dc:creator>user</dc:creator>
  <cp:lastModifiedBy>Берганаева Гульзат</cp:lastModifiedBy>
  <cp:revision>42</cp:revision>
  <dcterms:created xsi:type="dcterms:W3CDTF">2024-04-11T05:58:01Z</dcterms:created>
  <dcterms:modified xsi:type="dcterms:W3CDTF">2025-09-18T22:50:43Z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